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38"/>
  </p:notesMasterIdLst>
  <p:sldIdLst>
    <p:sldId id="292" r:id="rId3"/>
    <p:sldId id="381" r:id="rId4"/>
    <p:sldId id="320" r:id="rId5"/>
    <p:sldId id="383" r:id="rId6"/>
    <p:sldId id="391" r:id="rId7"/>
    <p:sldId id="259" r:id="rId8"/>
    <p:sldId id="403" r:id="rId9"/>
    <p:sldId id="392" r:id="rId10"/>
    <p:sldId id="266" r:id="rId11"/>
    <p:sldId id="397" r:id="rId12"/>
    <p:sldId id="404" r:id="rId13"/>
    <p:sldId id="412" r:id="rId14"/>
    <p:sldId id="277" r:id="rId15"/>
    <p:sldId id="401" r:id="rId16"/>
    <p:sldId id="405" r:id="rId17"/>
    <p:sldId id="399" r:id="rId18"/>
    <p:sldId id="402" r:id="rId19"/>
    <p:sldId id="408" r:id="rId20"/>
    <p:sldId id="409" r:id="rId21"/>
    <p:sldId id="411" r:id="rId22"/>
    <p:sldId id="410" r:id="rId23"/>
    <p:sldId id="256" r:id="rId24"/>
    <p:sldId id="398" r:id="rId25"/>
    <p:sldId id="260" r:id="rId26"/>
    <p:sldId id="261" r:id="rId27"/>
    <p:sldId id="406" r:id="rId28"/>
    <p:sldId id="263" r:id="rId29"/>
    <p:sldId id="264" r:id="rId30"/>
    <p:sldId id="400" r:id="rId31"/>
    <p:sldId id="407" r:id="rId32"/>
    <p:sldId id="268" r:id="rId33"/>
    <p:sldId id="269" r:id="rId34"/>
    <p:sldId id="270" r:id="rId35"/>
    <p:sldId id="271" r:id="rId36"/>
    <p:sldId id="27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Gordon" initials="DG" lastIdx="0" clrIdx="0">
    <p:extLst>
      <p:ext uri="{19B8F6BF-5375-455C-9EA6-DF929625EA0E}">
        <p15:presenceInfo xmlns:p15="http://schemas.microsoft.com/office/powerpoint/2012/main" userId="S-1-12-1-1902281567-1083153116-1399644054-36447290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E48"/>
    <a:srgbClr val="FF67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78246" autoAdjust="0"/>
  </p:normalViewPr>
  <p:slideViewPr>
    <p:cSldViewPr snapToGrid="0" snapToObjects="1">
      <p:cViewPr varScale="1">
        <p:scale>
          <a:sx n="114" d="100"/>
          <a:sy n="114" d="100"/>
        </p:scale>
        <p:origin x="468"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9829C-F782-A94C-AC2E-C90A11447A7B}"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8A623-732D-1D4F-83B2-0C2392BDB1E1}" type="slidenum">
              <a:rPr lang="en-US" smtClean="0"/>
              <a:t>‹#›</a:t>
            </a:fld>
            <a:endParaRPr lang="en-US"/>
          </a:p>
        </p:txBody>
      </p:sp>
    </p:spTree>
    <p:extLst>
      <p:ext uri="{BB962C8B-B14F-4D97-AF65-F5344CB8AC3E}">
        <p14:creationId xmlns:p14="http://schemas.microsoft.com/office/powerpoint/2010/main" val="1882480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respond to questions at the end and provide a recording to all registrants</a:t>
            </a:r>
          </a:p>
        </p:txBody>
      </p:sp>
      <p:sp>
        <p:nvSpPr>
          <p:cNvPr id="4" name="Slide Number Placeholder 3"/>
          <p:cNvSpPr>
            <a:spLocks noGrp="1"/>
          </p:cNvSpPr>
          <p:nvPr>
            <p:ph type="sldNum" sz="quarter" idx="10"/>
          </p:nvPr>
        </p:nvSpPr>
        <p:spPr/>
        <p:txBody>
          <a:bodyPr/>
          <a:lstStyle/>
          <a:p>
            <a:fld id="{5A28A623-732D-1D4F-83B2-0C2392BDB1E1}" type="slidenum">
              <a:rPr lang="en-US" smtClean="0"/>
              <a:t>2</a:t>
            </a:fld>
            <a:endParaRPr lang="en-US"/>
          </a:p>
        </p:txBody>
      </p:sp>
    </p:spTree>
    <p:extLst>
      <p:ext uri="{BB962C8B-B14F-4D97-AF65-F5344CB8AC3E}">
        <p14:creationId xmlns:p14="http://schemas.microsoft.com/office/powerpoint/2010/main" val="2640269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28A623-732D-1D4F-83B2-0C2392BDB1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601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28A623-732D-1D4F-83B2-0C2392BDB1E1}" type="slidenum">
              <a:rPr lang="en-US" smtClean="0"/>
              <a:t>13</a:t>
            </a:fld>
            <a:endParaRPr lang="en-US"/>
          </a:p>
        </p:txBody>
      </p:sp>
    </p:spTree>
    <p:extLst>
      <p:ext uri="{BB962C8B-B14F-4D97-AF65-F5344CB8AC3E}">
        <p14:creationId xmlns:p14="http://schemas.microsoft.com/office/powerpoint/2010/main" val="33864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5A28A623-732D-1D4F-83B2-0C2392BDB1E1}" type="slidenum">
              <a:rPr lang="en-US" smtClean="0"/>
              <a:t>14</a:t>
            </a:fld>
            <a:endParaRPr lang="en-US"/>
          </a:p>
        </p:txBody>
      </p:sp>
    </p:spTree>
    <p:extLst>
      <p:ext uri="{BB962C8B-B14F-4D97-AF65-F5344CB8AC3E}">
        <p14:creationId xmlns:p14="http://schemas.microsoft.com/office/powerpoint/2010/main" val="16013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5A28A623-732D-1D4F-83B2-0C2392BDB1E1}" type="slidenum">
              <a:rPr lang="en-US" smtClean="0"/>
              <a:t>17</a:t>
            </a:fld>
            <a:endParaRPr lang="en-US"/>
          </a:p>
        </p:txBody>
      </p:sp>
    </p:spTree>
    <p:extLst>
      <p:ext uri="{BB962C8B-B14F-4D97-AF65-F5344CB8AC3E}">
        <p14:creationId xmlns:p14="http://schemas.microsoft.com/office/powerpoint/2010/main" val="2635894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5A28A623-732D-1D4F-83B2-0C2392BDB1E1}" type="slidenum">
              <a:rPr lang="en-US" smtClean="0"/>
              <a:t>20</a:t>
            </a:fld>
            <a:endParaRPr lang="en-US"/>
          </a:p>
        </p:txBody>
      </p:sp>
    </p:spTree>
    <p:extLst>
      <p:ext uri="{BB962C8B-B14F-4D97-AF65-F5344CB8AC3E}">
        <p14:creationId xmlns:p14="http://schemas.microsoft.com/office/powerpoint/2010/main" val="301958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MDM Needed</a:t>
            </a:r>
          </a:p>
        </p:txBody>
      </p:sp>
      <p:sp>
        <p:nvSpPr>
          <p:cNvPr id="4" name="Slide Number Placeholder 3"/>
          <p:cNvSpPr>
            <a:spLocks noGrp="1"/>
          </p:cNvSpPr>
          <p:nvPr>
            <p:ph type="sldNum" sz="quarter" idx="10"/>
          </p:nvPr>
        </p:nvSpPr>
        <p:spPr/>
        <p:txBody>
          <a:bodyPr/>
          <a:lstStyle/>
          <a:p>
            <a:fld id="{5A28A623-732D-1D4F-83B2-0C2392BDB1E1}" type="slidenum">
              <a:rPr lang="en-US" smtClean="0"/>
              <a:t>3</a:t>
            </a:fld>
            <a:endParaRPr lang="en-US"/>
          </a:p>
        </p:txBody>
      </p:sp>
    </p:spTree>
    <p:extLst>
      <p:ext uri="{BB962C8B-B14F-4D97-AF65-F5344CB8AC3E}">
        <p14:creationId xmlns:p14="http://schemas.microsoft.com/office/powerpoint/2010/main" val="323100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28A623-732D-1D4F-83B2-0C2392BDB1E1}" type="slidenum">
              <a:rPr lang="en-US" smtClean="0"/>
              <a:t>4</a:t>
            </a:fld>
            <a:endParaRPr lang="en-US"/>
          </a:p>
        </p:txBody>
      </p:sp>
    </p:spTree>
    <p:extLst>
      <p:ext uri="{BB962C8B-B14F-4D97-AF65-F5344CB8AC3E}">
        <p14:creationId xmlns:p14="http://schemas.microsoft.com/office/powerpoint/2010/main" val="188631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MyWorkDrive was founded around the core value that organizations should have the option to retain ownership and control of their files, whether they are stored online or locally, in standard NTFS file formats. We believe organizations should not be forced to migrate, convert or store them in proprietary cloud storage file formats requiring vendor lock-in </a:t>
            </a:r>
          </a:p>
        </p:txBody>
      </p:sp>
      <p:sp>
        <p:nvSpPr>
          <p:cNvPr id="4" name="Slide Number Placeholder 3"/>
          <p:cNvSpPr>
            <a:spLocks noGrp="1"/>
          </p:cNvSpPr>
          <p:nvPr>
            <p:ph type="sldNum" sz="quarter" idx="5"/>
          </p:nvPr>
        </p:nvSpPr>
        <p:spPr/>
        <p:txBody>
          <a:bodyPr/>
          <a:lstStyle/>
          <a:p>
            <a:fld id="{5A28A623-732D-1D4F-83B2-0C2392BDB1E1}" type="slidenum">
              <a:rPr lang="en-US" smtClean="0"/>
              <a:t>5</a:t>
            </a:fld>
            <a:endParaRPr lang="en-US"/>
          </a:p>
        </p:txBody>
      </p:sp>
    </p:spTree>
    <p:extLst>
      <p:ext uri="{BB962C8B-B14F-4D97-AF65-F5344CB8AC3E}">
        <p14:creationId xmlns:p14="http://schemas.microsoft.com/office/powerpoint/2010/main" val="117425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5"/>
          </p:nvPr>
        </p:nvSpPr>
        <p:spPr/>
        <p:txBody>
          <a:bodyPr/>
          <a:lstStyle/>
          <a:p>
            <a:fld id="{5A28A623-732D-1D4F-83B2-0C2392BDB1E1}" type="slidenum">
              <a:rPr lang="en-US" smtClean="0"/>
              <a:t>6</a:t>
            </a:fld>
            <a:endParaRPr lang="en-US"/>
          </a:p>
        </p:txBody>
      </p:sp>
    </p:spTree>
    <p:extLst>
      <p:ext uri="{BB962C8B-B14F-4D97-AF65-F5344CB8AC3E}">
        <p14:creationId xmlns:p14="http://schemas.microsoft.com/office/powerpoint/2010/main" val="548219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a:p>
            <a:endParaRPr lang="en-US" dirty="0"/>
          </a:p>
        </p:txBody>
      </p:sp>
      <p:sp>
        <p:nvSpPr>
          <p:cNvPr id="4" name="Slide Number Placeholder 3"/>
          <p:cNvSpPr>
            <a:spLocks noGrp="1"/>
          </p:cNvSpPr>
          <p:nvPr>
            <p:ph type="sldNum" sz="quarter" idx="10"/>
          </p:nvPr>
        </p:nvSpPr>
        <p:spPr/>
        <p:txBody>
          <a:bodyPr/>
          <a:lstStyle/>
          <a:p>
            <a:fld id="{5A28A623-732D-1D4F-83B2-0C2392BDB1E1}" type="slidenum">
              <a:rPr lang="en-US" smtClean="0"/>
              <a:t>8</a:t>
            </a:fld>
            <a:endParaRPr lang="en-US"/>
          </a:p>
        </p:txBody>
      </p:sp>
    </p:spTree>
    <p:extLst>
      <p:ext uri="{BB962C8B-B14F-4D97-AF65-F5344CB8AC3E}">
        <p14:creationId xmlns:p14="http://schemas.microsoft.com/office/powerpoint/2010/main" val="211134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5A28A623-732D-1D4F-83B2-0C2392BDB1E1}" type="slidenum">
              <a:rPr lang="en-US" smtClean="0"/>
              <a:t>9</a:t>
            </a:fld>
            <a:endParaRPr lang="en-US"/>
          </a:p>
        </p:txBody>
      </p:sp>
    </p:spTree>
    <p:extLst>
      <p:ext uri="{BB962C8B-B14F-4D97-AF65-F5344CB8AC3E}">
        <p14:creationId xmlns:p14="http://schemas.microsoft.com/office/powerpoint/2010/main" val="342802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28A623-732D-1D4F-83B2-0C2392BDB1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708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a:p>
            <a:endParaRPr lang="en-US" dirty="0"/>
          </a:p>
        </p:txBody>
      </p:sp>
      <p:sp>
        <p:nvSpPr>
          <p:cNvPr id="4" name="Slide Number Placeholder 3"/>
          <p:cNvSpPr>
            <a:spLocks noGrp="1"/>
          </p:cNvSpPr>
          <p:nvPr>
            <p:ph type="sldNum" sz="quarter" idx="10"/>
          </p:nvPr>
        </p:nvSpPr>
        <p:spPr/>
        <p:txBody>
          <a:bodyPr/>
          <a:lstStyle/>
          <a:p>
            <a:fld id="{5A28A623-732D-1D4F-83B2-0C2392BDB1E1}" type="slidenum">
              <a:rPr lang="en-US" smtClean="0"/>
              <a:t>11</a:t>
            </a:fld>
            <a:endParaRPr lang="en-US"/>
          </a:p>
        </p:txBody>
      </p:sp>
    </p:spTree>
    <p:extLst>
      <p:ext uri="{BB962C8B-B14F-4D97-AF65-F5344CB8AC3E}">
        <p14:creationId xmlns:p14="http://schemas.microsoft.com/office/powerpoint/2010/main" val="118810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385763" cy="1571625"/>
          </a:xfrm>
          <a:prstGeom prst="rect">
            <a:avLst/>
          </a:prstGeom>
          <a:solidFill>
            <a:srgbClr val="33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96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27007-2EBB-DA48-BC4D-969B4F265E2E}"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104CD-1AF1-444F-897A-2BE7E29B4A43}" type="slidenum">
              <a:rPr lang="en-US" smtClean="0"/>
              <a:t>‹#›</a:t>
            </a:fld>
            <a:endParaRPr lang="en-US"/>
          </a:p>
        </p:txBody>
      </p:sp>
    </p:spTree>
    <p:extLst>
      <p:ext uri="{BB962C8B-B14F-4D97-AF65-F5344CB8AC3E}">
        <p14:creationId xmlns:p14="http://schemas.microsoft.com/office/powerpoint/2010/main" val="825880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27007-2EBB-DA48-BC4D-969B4F265E2E}"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104CD-1AF1-444F-897A-2BE7E29B4A43}" type="slidenum">
              <a:rPr lang="en-US" smtClean="0"/>
              <a:t>‹#›</a:t>
            </a:fld>
            <a:endParaRPr lang="en-US"/>
          </a:p>
        </p:txBody>
      </p:sp>
    </p:spTree>
    <p:extLst>
      <p:ext uri="{BB962C8B-B14F-4D97-AF65-F5344CB8AC3E}">
        <p14:creationId xmlns:p14="http://schemas.microsoft.com/office/powerpoint/2010/main" val="138076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8820FA-0306-41EB-996B-1224EDECB0B0}"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4177B-8196-4350-9479-71875F5F0B26}" type="slidenum">
              <a:rPr lang="en-US" smtClean="0"/>
              <a:t>‹#›</a:t>
            </a:fld>
            <a:endParaRPr lang="en-US"/>
          </a:p>
        </p:txBody>
      </p:sp>
    </p:spTree>
    <p:extLst>
      <p:ext uri="{BB962C8B-B14F-4D97-AF65-F5344CB8AC3E}">
        <p14:creationId xmlns:p14="http://schemas.microsoft.com/office/powerpoint/2010/main" val="3045539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C0A0-8625-4366-9047-9B21105E7D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F16A7D-4489-4AC1-8182-0D84B2BE52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5C2C6C-9122-4E01-BDA2-0CC84F3623C3}"/>
              </a:ext>
            </a:extLst>
          </p:cNvPr>
          <p:cNvSpPr>
            <a:spLocks noGrp="1"/>
          </p:cNvSpPr>
          <p:nvPr>
            <p:ph type="dt" sz="half" idx="10"/>
          </p:nvPr>
        </p:nvSpPr>
        <p:spPr/>
        <p:txBody>
          <a:bodyPr/>
          <a:lstStyle/>
          <a:p>
            <a:fld id="{2255B01E-10DB-47C2-A170-5FA68DFF5F28}" type="datetimeFigureOut">
              <a:rPr lang="en-US" smtClean="0"/>
              <a:t>7/12/2023</a:t>
            </a:fld>
            <a:endParaRPr lang="en-US"/>
          </a:p>
        </p:txBody>
      </p:sp>
      <p:sp>
        <p:nvSpPr>
          <p:cNvPr id="5" name="Footer Placeholder 4">
            <a:extLst>
              <a:ext uri="{FF2B5EF4-FFF2-40B4-BE49-F238E27FC236}">
                <a16:creationId xmlns:a16="http://schemas.microsoft.com/office/drawing/2014/main" id="{DA63854E-96F3-462E-8F4A-3869CA8BF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920CF-4B6D-4CB7-92B7-0B3EF1FC45B1}"/>
              </a:ext>
            </a:extLst>
          </p:cNvPr>
          <p:cNvSpPr>
            <a:spLocks noGrp="1"/>
          </p:cNvSpPr>
          <p:nvPr>
            <p:ph type="sldNum" sz="quarter" idx="12"/>
          </p:nvPr>
        </p:nvSpPr>
        <p:spPr/>
        <p:txBody>
          <a:bodyPr/>
          <a:lstStyle/>
          <a:p>
            <a:fld id="{70524B4F-EF37-4BA3-9A64-B7A896AF53D0}" type="slidenum">
              <a:rPr lang="en-US" smtClean="0"/>
              <a:t>‹#›</a:t>
            </a:fld>
            <a:endParaRPr lang="en-US"/>
          </a:p>
        </p:txBody>
      </p:sp>
    </p:spTree>
    <p:extLst>
      <p:ext uri="{BB962C8B-B14F-4D97-AF65-F5344CB8AC3E}">
        <p14:creationId xmlns:p14="http://schemas.microsoft.com/office/powerpoint/2010/main" val="220106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AD66-D4D5-42F3-84FB-B2D5DD48FC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6731A-4D03-4DD1-9CB1-97015726C1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FB4C2-35D8-494F-92B2-6AC860CB8219}"/>
              </a:ext>
            </a:extLst>
          </p:cNvPr>
          <p:cNvSpPr>
            <a:spLocks noGrp="1"/>
          </p:cNvSpPr>
          <p:nvPr>
            <p:ph type="dt" sz="half" idx="10"/>
          </p:nvPr>
        </p:nvSpPr>
        <p:spPr/>
        <p:txBody>
          <a:bodyPr/>
          <a:lstStyle/>
          <a:p>
            <a:fld id="{2255B01E-10DB-47C2-A170-5FA68DFF5F28}" type="datetimeFigureOut">
              <a:rPr lang="en-US" smtClean="0"/>
              <a:t>7/12/2023</a:t>
            </a:fld>
            <a:endParaRPr lang="en-US"/>
          </a:p>
        </p:txBody>
      </p:sp>
      <p:sp>
        <p:nvSpPr>
          <p:cNvPr id="5" name="Footer Placeholder 4">
            <a:extLst>
              <a:ext uri="{FF2B5EF4-FFF2-40B4-BE49-F238E27FC236}">
                <a16:creationId xmlns:a16="http://schemas.microsoft.com/office/drawing/2014/main" id="{993F2FB2-2E24-4CA7-AF8A-63FE28E1B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8D3FF-54ED-4164-A726-5883131414F0}"/>
              </a:ext>
            </a:extLst>
          </p:cNvPr>
          <p:cNvSpPr>
            <a:spLocks noGrp="1"/>
          </p:cNvSpPr>
          <p:nvPr>
            <p:ph type="sldNum" sz="quarter" idx="12"/>
          </p:nvPr>
        </p:nvSpPr>
        <p:spPr/>
        <p:txBody>
          <a:bodyPr/>
          <a:lstStyle/>
          <a:p>
            <a:fld id="{70524B4F-EF37-4BA3-9A64-B7A896AF53D0}" type="slidenum">
              <a:rPr lang="en-US" smtClean="0"/>
              <a:t>‹#›</a:t>
            </a:fld>
            <a:endParaRPr lang="en-US"/>
          </a:p>
        </p:txBody>
      </p:sp>
    </p:spTree>
    <p:extLst>
      <p:ext uri="{BB962C8B-B14F-4D97-AF65-F5344CB8AC3E}">
        <p14:creationId xmlns:p14="http://schemas.microsoft.com/office/powerpoint/2010/main" val="3871847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CEEA-0634-43CC-9765-9D63EFC545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B52520-3EEA-4551-BC82-307519E83C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3CA2C4-BE7E-4EE4-85B1-9382FA4B0A85}"/>
              </a:ext>
            </a:extLst>
          </p:cNvPr>
          <p:cNvSpPr>
            <a:spLocks noGrp="1"/>
          </p:cNvSpPr>
          <p:nvPr>
            <p:ph type="dt" sz="half" idx="10"/>
          </p:nvPr>
        </p:nvSpPr>
        <p:spPr/>
        <p:txBody>
          <a:bodyPr/>
          <a:lstStyle/>
          <a:p>
            <a:fld id="{2255B01E-10DB-47C2-A170-5FA68DFF5F28}" type="datetimeFigureOut">
              <a:rPr lang="en-US" smtClean="0"/>
              <a:t>7/12/2023</a:t>
            </a:fld>
            <a:endParaRPr lang="en-US"/>
          </a:p>
        </p:txBody>
      </p:sp>
      <p:sp>
        <p:nvSpPr>
          <p:cNvPr id="5" name="Footer Placeholder 4">
            <a:extLst>
              <a:ext uri="{FF2B5EF4-FFF2-40B4-BE49-F238E27FC236}">
                <a16:creationId xmlns:a16="http://schemas.microsoft.com/office/drawing/2014/main" id="{F6F090F5-0325-449A-A5FE-05B1DA54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6227E-AEE6-4856-B93F-AD97F0F63456}"/>
              </a:ext>
            </a:extLst>
          </p:cNvPr>
          <p:cNvSpPr>
            <a:spLocks noGrp="1"/>
          </p:cNvSpPr>
          <p:nvPr>
            <p:ph type="sldNum" sz="quarter" idx="12"/>
          </p:nvPr>
        </p:nvSpPr>
        <p:spPr/>
        <p:txBody>
          <a:bodyPr/>
          <a:lstStyle/>
          <a:p>
            <a:fld id="{70524B4F-EF37-4BA3-9A64-B7A896AF53D0}" type="slidenum">
              <a:rPr lang="en-US" smtClean="0"/>
              <a:t>‹#›</a:t>
            </a:fld>
            <a:endParaRPr lang="en-US"/>
          </a:p>
        </p:txBody>
      </p:sp>
    </p:spTree>
    <p:extLst>
      <p:ext uri="{BB962C8B-B14F-4D97-AF65-F5344CB8AC3E}">
        <p14:creationId xmlns:p14="http://schemas.microsoft.com/office/powerpoint/2010/main" val="1948468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B579-1912-4C24-9345-8AAD5364A9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EAFFBD-DDD6-4072-96DB-1F4F04CC7A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5BA64F-86E5-4059-9699-197FF9DFBF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85E60D-B04D-41C3-8494-F09571DE84A2}"/>
              </a:ext>
            </a:extLst>
          </p:cNvPr>
          <p:cNvSpPr>
            <a:spLocks noGrp="1"/>
          </p:cNvSpPr>
          <p:nvPr>
            <p:ph type="dt" sz="half" idx="10"/>
          </p:nvPr>
        </p:nvSpPr>
        <p:spPr/>
        <p:txBody>
          <a:bodyPr/>
          <a:lstStyle/>
          <a:p>
            <a:fld id="{2255B01E-10DB-47C2-A170-5FA68DFF5F28}" type="datetimeFigureOut">
              <a:rPr lang="en-US" smtClean="0"/>
              <a:t>7/12/2023</a:t>
            </a:fld>
            <a:endParaRPr lang="en-US"/>
          </a:p>
        </p:txBody>
      </p:sp>
      <p:sp>
        <p:nvSpPr>
          <p:cNvPr id="6" name="Footer Placeholder 5">
            <a:extLst>
              <a:ext uri="{FF2B5EF4-FFF2-40B4-BE49-F238E27FC236}">
                <a16:creationId xmlns:a16="http://schemas.microsoft.com/office/drawing/2014/main" id="{509D070D-5314-41D9-BD3A-DC66F19B7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A66F3D-1AFB-4280-B6AD-ECAC1387EAFA}"/>
              </a:ext>
            </a:extLst>
          </p:cNvPr>
          <p:cNvSpPr>
            <a:spLocks noGrp="1"/>
          </p:cNvSpPr>
          <p:nvPr>
            <p:ph type="sldNum" sz="quarter" idx="12"/>
          </p:nvPr>
        </p:nvSpPr>
        <p:spPr/>
        <p:txBody>
          <a:bodyPr/>
          <a:lstStyle/>
          <a:p>
            <a:fld id="{70524B4F-EF37-4BA3-9A64-B7A896AF53D0}" type="slidenum">
              <a:rPr lang="en-US" smtClean="0"/>
              <a:t>‹#›</a:t>
            </a:fld>
            <a:endParaRPr lang="en-US"/>
          </a:p>
        </p:txBody>
      </p:sp>
    </p:spTree>
    <p:extLst>
      <p:ext uri="{BB962C8B-B14F-4D97-AF65-F5344CB8AC3E}">
        <p14:creationId xmlns:p14="http://schemas.microsoft.com/office/powerpoint/2010/main" val="905441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0075-2853-429E-AD87-1161F95B12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B5C261-792D-4CBB-BB11-F71EAA4ACD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A38FBA-7DD0-4756-854A-28C1580964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9608EE-A0EE-43E7-A434-0764752476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06F322-30AE-40FD-9616-53FEEB739D5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222844-CBAF-4DDD-ADE4-938665DB2C59}"/>
              </a:ext>
            </a:extLst>
          </p:cNvPr>
          <p:cNvSpPr>
            <a:spLocks noGrp="1"/>
          </p:cNvSpPr>
          <p:nvPr>
            <p:ph type="dt" sz="half" idx="10"/>
          </p:nvPr>
        </p:nvSpPr>
        <p:spPr/>
        <p:txBody>
          <a:bodyPr/>
          <a:lstStyle/>
          <a:p>
            <a:fld id="{2255B01E-10DB-47C2-A170-5FA68DFF5F28}" type="datetimeFigureOut">
              <a:rPr lang="en-US" smtClean="0"/>
              <a:t>7/12/2023</a:t>
            </a:fld>
            <a:endParaRPr lang="en-US"/>
          </a:p>
        </p:txBody>
      </p:sp>
      <p:sp>
        <p:nvSpPr>
          <p:cNvPr id="8" name="Footer Placeholder 7">
            <a:extLst>
              <a:ext uri="{FF2B5EF4-FFF2-40B4-BE49-F238E27FC236}">
                <a16:creationId xmlns:a16="http://schemas.microsoft.com/office/drawing/2014/main" id="{3CF3B386-7A36-4BEA-B359-4F731F7D27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5262F4-E6EA-4FAD-BEA8-C79FEF6CFB4A}"/>
              </a:ext>
            </a:extLst>
          </p:cNvPr>
          <p:cNvSpPr>
            <a:spLocks noGrp="1"/>
          </p:cNvSpPr>
          <p:nvPr>
            <p:ph type="sldNum" sz="quarter" idx="12"/>
          </p:nvPr>
        </p:nvSpPr>
        <p:spPr/>
        <p:txBody>
          <a:bodyPr/>
          <a:lstStyle/>
          <a:p>
            <a:fld id="{70524B4F-EF37-4BA3-9A64-B7A896AF53D0}" type="slidenum">
              <a:rPr lang="en-US" smtClean="0"/>
              <a:t>‹#›</a:t>
            </a:fld>
            <a:endParaRPr lang="en-US"/>
          </a:p>
        </p:txBody>
      </p:sp>
    </p:spTree>
    <p:extLst>
      <p:ext uri="{BB962C8B-B14F-4D97-AF65-F5344CB8AC3E}">
        <p14:creationId xmlns:p14="http://schemas.microsoft.com/office/powerpoint/2010/main" val="2143447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EB3A-726A-473E-B6C3-39C12EC7D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455541-954C-4FBA-AF92-394F9F3A994F}"/>
              </a:ext>
            </a:extLst>
          </p:cNvPr>
          <p:cNvSpPr>
            <a:spLocks noGrp="1"/>
          </p:cNvSpPr>
          <p:nvPr>
            <p:ph type="dt" sz="half" idx="10"/>
          </p:nvPr>
        </p:nvSpPr>
        <p:spPr/>
        <p:txBody>
          <a:bodyPr/>
          <a:lstStyle/>
          <a:p>
            <a:fld id="{2255B01E-10DB-47C2-A170-5FA68DFF5F28}" type="datetimeFigureOut">
              <a:rPr lang="en-US" smtClean="0"/>
              <a:t>7/12/2023</a:t>
            </a:fld>
            <a:endParaRPr lang="en-US"/>
          </a:p>
        </p:txBody>
      </p:sp>
      <p:sp>
        <p:nvSpPr>
          <p:cNvPr id="4" name="Footer Placeholder 3">
            <a:extLst>
              <a:ext uri="{FF2B5EF4-FFF2-40B4-BE49-F238E27FC236}">
                <a16:creationId xmlns:a16="http://schemas.microsoft.com/office/drawing/2014/main" id="{F92224A7-D873-4E26-A134-1506E06145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5313E8-2BEB-42BB-A6B2-1E4BC4C198B3}"/>
              </a:ext>
            </a:extLst>
          </p:cNvPr>
          <p:cNvSpPr>
            <a:spLocks noGrp="1"/>
          </p:cNvSpPr>
          <p:nvPr>
            <p:ph type="sldNum" sz="quarter" idx="12"/>
          </p:nvPr>
        </p:nvSpPr>
        <p:spPr/>
        <p:txBody>
          <a:bodyPr/>
          <a:lstStyle/>
          <a:p>
            <a:fld id="{70524B4F-EF37-4BA3-9A64-B7A896AF53D0}" type="slidenum">
              <a:rPr lang="en-US" smtClean="0"/>
              <a:t>‹#›</a:t>
            </a:fld>
            <a:endParaRPr lang="en-US"/>
          </a:p>
        </p:txBody>
      </p:sp>
    </p:spTree>
    <p:extLst>
      <p:ext uri="{BB962C8B-B14F-4D97-AF65-F5344CB8AC3E}">
        <p14:creationId xmlns:p14="http://schemas.microsoft.com/office/powerpoint/2010/main" val="3522850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90BD67-F522-40E8-B841-212498880FF5}"/>
              </a:ext>
            </a:extLst>
          </p:cNvPr>
          <p:cNvSpPr>
            <a:spLocks noGrp="1"/>
          </p:cNvSpPr>
          <p:nvPr>
            <p:ph type="dt" sz="half" idx="10"/>
          </p:nvPr>
        </p:nvSpPr>
        <p:spPr/>
        <p:txBody>
          <a:bodyPr/>
          <a:lstStyle/>
          <a:p>
            <a:fld id="{2255B01E-10DB-47C2-A170-5FA68DFF5F28}" type="datetimeFigureOut">
              <a:rPr lang="en-US" smtClean="0"/>
              <a:t>7/12/2023</a:t>
            </a:fld>
            <a:endParaRPr lang="en-US"/>
          </a:p>
        </p:txBody>
      </p:sp>
      <p:sp>
        <p:nvSpPr>
          <p:cNvPr id="3" name="Footer Placeholder 2">
            <a:extLst>
              <a:ext uri="{FF2B5EF4-FFF2-40B4-BE49-F238E27FC236}">
                <a16:creationId xmlns:a16="http://schemas.microsoft.com/office/drawing/2014/main" id="{35DFF21E-98F8-4FE0-8E74-41F9A31C09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53C0CC-47DB-4E69-A457-8C2FED9BB988}"/>
              </a:ext>
            </a:extLst>
          </p:cNvPr>
          <p:cNvSpPr>
            <a:spLocks noGrp="1"/>
          </p:cNvSpPr>
          <p:nvPr>
            <p:ph type="sldNum" sz="quarter" idx="12"/>
          </p:nvPr>
        </p:nvSpPr>
        <p:spPr/>
        <p:txBody>
          <a:bodyPr/>
          <a:lstStyle/>
          <a:p>
            <a:fld id="{70524B4F-EF37-4BA3-9A64-B7A896AF53D0}" type="slidenum">
              <a:rPr lang="en-US" smtClean="0"/>
              <a:t>‹#›</a:t>
            </a:fld>
            <a:endParaRPr lang="en-US"/>
          </a:p>
        </p:txBody>
      </p:sp>
    </p:spTree>
    <p:extLst>
      <p:ext uri="{BB962C8B-B14F-4D97-AF65-F5344CB8AC3E}">
        <p14:creationId xmlns:p14="http://schemas.microsoft.com/office/powerpoint/2010/main" val="271432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27007-2EBB-DA48-BC4D-969B4F265E2E}"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104CD-1AF1-444F-897A-2BE7E29B4A43}" type="slidenum">
              <a:rPr lang="en-US" smtClean="0"/>
              <a:t>‹#›</a:t>
            </a:fld>
            <a:endParaRPr lang="en-US"/>
          </a:p>
        </p:txBody>
      </p:sp>
    </p:spTree>
    <p:extLst>
      <p:ext uri="{BB962C8B-B14F-4D97-AF65-F5344CB8AC3E}">
        <p14:creationId xmlns:p14="http://schemas.microsoft.com/office/powerpoint/2010/main" val="1035157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BBB-E1C4-4160-97F6-1DDF1E1398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0F4294-FAF2-46A3-9E49-5CD9E52089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C39FE1-0105-46E6-BB04-C323DD078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75DF8E-BF42-4443-9432-36F1C6AEDD81}"/>
              </a:ext>
            </a:extLst>
          </p:cNvPr>
          <p:cNvSpPr>
            <a:spLocks noGrp="1"/>
          </p:cNvSpPr>
          <p:nvPr>
            <p:ph type="dt" sz="half" idx="10"/>
          </p:nvPr>
        </p:nvSpPr>
        <p:spPr/>
        <p:txBody>
          <a:bodyPr/>
          <a:lstStyle/>
          <a:p>
            <a:fld id="{2255B01E-10DB-47C2-A170-5FA68DFF5F28}" type="datetimeFigureOut">
              <a:rPr lang="en-US" smtClean="0"/>
              <a:t>7/12/2023</a:t>
            </a:fld>
            <a:endParaRPr lang="en-US"/>
          </a:p>
        </p:txBody>
      </p:sp>
      <p:sp>
        <p:nvSpPr>
          <p:cNvPr id="6" name="Footer Placeholder 5">
            <a:extLst>
              <a:ext uri="{FF2B5EF4-FFF2-40B4-BE49-F238E27FC236}">
                <a16:creationId xmlns:a16="http://schemas.microsoft.com/office/drawing/2014/main" id="{6100E6DC-03B5-496F-B44C-C5D6C5745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7B697-4329-43B0-8EA6-8AC0634704AB}"/>
              </a:ext>
            </a:extLst>
          </p:cNvPr>
          <p:cNvSpPr>
            <a:spLocks noGrp="1"/>
          </p:cNvSpPr>
          <p:nvPr>
            <p:ph type="sldNum" sz="quarter" idx="12"/>
          </p:nvPr>
        </p:nvSpPr>
        <p:spPr/>
        <p:txBody>
          <a:bodyPr/>
          <a:lstStyle/>
          <a:p>
            <a:fld id="{70524B4F-EF37-4BA3-9A64-B7A896AF53D0}" type="slidenum">
              <a:rPr lang="en-US" smtClean="0"/>
              <a:t>‹#›</a:t>
            </a:fld>
            <a:endParaRPr lang="en-US"/>
          </a:p>
        </p:txBody>
      </p:sp>
    </p:spTree>
    <p:extLst>
      <p:ext uri="{BB962C8B-B14F-4D97-AF65-F5344CB8AC3E}">
        <p14:creationId xmlns:p14="http://schemas.microsoft.com/office/powerpoint/2010/main" val="3179804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65E6-6F5C-4FF7-B876-1C56A52166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D2B87B-49D3-4D05-AD15-66F319A7B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F17CB8-64FA-49C3-A019-296D48247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6106FF-0B3D-4AC9-BE91-204E3E2F48AB}"/>
              </a:ext>
            </a:extLst>
          </p:cNvPr>
          <p:cNvSpPr>
            <a:spLocks noGrp="1"/>
          </p:cNvSpPr>
          <p:nvPr>
            <p:ph type="dt" sz="half" idx="10"/>
          </p:nvPr>
        </p:nvSpPr>
        <p:spPr/>
        <p:txBody>
          <a:bodyPr/>
          <a:lstStyle/>
          <a:p>
            <a:fld id="{2255B01E-10DB-47C2-A170-5FA68DFF5F28}" type="datetimeFigureOut">
              <a:rPr lang="en-US" smtClean="0"/>
              <a:t>7/12/2023</a:t>
            </a:fld>
            <a:endParaRPr lang="en-US"/>
          </a:p>
        </p:txBody>
      </p:sp>
      <p:sp>
        <p:nvSpPr>
          <p:cNvPr id="6" name="Footer Placeholder 5">
            <a:extLst>
              <a:ext uri="{FF2B5EF4-FFF2-40B4-BE49-F238E27FC236}">
                <a16:creationId xmlns:a16="http://schemas.microsoft.com/office/drawing/2014/main" id="{35D508DD-E3D0-4BBA-A14B-D450B47D4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93D8A4-D5CE-40A7-AB02-D50E866E5261}"/>
              </a:ext>
            </a:extLst>
          </p:cNvPr>
          <p:cNvSpPr>
            <a:spLocks noGrp="1"/>
          </p:cNvSpPr>
          <p:nvPr>
            <p:ph type="sldNum" sz="quarter" idx="12"/>
          </p:nvPr>
        </p:nvSpPr>
        <p:spPr/>
        <p:txBody>
          <a:bodyPr/>
          <a:lstStyle/>
          <a:p>
            <a:fld id="{70524B4F-EF37-4BA3-9A64-B7A896AF53D0}" type="slidenum">
              <a:rPr lang="en-US" smtClean="0"/>
              <a:t>‹#›</a:t>
            </a:fld>
            <a:endParaRPr lang="en-US"/>
          </a:p>
        </p:txBody>
      </p:sp>
    </p:spTree>
    <p:extLst>
      <p:ext uri="{BB962C8B-B14F-4D97-AF65-F5344CB8AC3E}">
        <p14:creationId xmlns:p14="http://schemas.microsoft.com/office/powerpoint/2010/main" val="1324660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B19D7-4CC3-4FC5-BD2D-89C905E0F0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B5FE8E-BE6B-455A-A518-9EDC801C35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66586-9F7A-4546-8740-F9669CB94244}"/>
              </a:ext>
            </a:extLst>
          </p:cNvPr>
          <p:cNvSpPr>
            <a:spLocks noGrp="1"/>
          </p:cNvSpPr>
          <p:nvPr>
            <p:ph type="dt" sz="half" idx="10"/>
          </p:nvPr>
        </p:nvSpPr>
        <p:spPr/>
        <p:txBody>
          <a:bodyPr/>
          <a:lstStyle/>
          <a:p>
            <a:fld id="{2255B01E-10DB-47C2-A170-5FA68DFF5F28}" type="datetimeFigureOut">
              <a:rPr lang="en-US" smtClean="0"/>
              <a:t>7/12/2023</a:t>
            </a:fld>
            <a:endParaRPr lang="en-US"/>
          </a:p>
        </p:txBody>
      </p:sp>
      <p:sp>
        <p:nvSpPr>
          <p:cNvPr id="5" name="Footer Placeholder 4">
            <a:extLst>
              <a:ext uri="{FF2B5EF4-FFF2-40B4-BE49-F238E27FC236}">
                <a16:creationId xmlns:a16="http://schemas.microsoft.com/office/drawing/2014/main" id="{BC2A0265-A832-41B6-90D9-293618730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978D3-371F-4BB8-9033-9FE9F6F4B952}"/>
              </a:ext>
            </a:extLst>
          </p:cNvPr>
          <p:cNvSpPr>
            <a:spLocks noGrp="1"/>
          </p:cNvSpPr>
          <p:nvPr>
            <p:ph type="sldNum" sz="quarter" idx="12"/>
          </p:nvPr>
        </p:nvSpPr>
        <p:spPr/>
        <p:txBody>
          <a:bodyPr/>
          <a:lstStyle/>
          <a:p>
            <a:fld id="{70524B4F-EF37-4BA3-9A64-B7A896AF53D0}" type="slidenum">
              <a:rPr lang="en-US" smtClean="0"/>
              <a:t>‹#›</a:t>
            </a:fld>
            <a:endParaRPr lang="en-US"/>
          </a:p>
        </p:txBody>
      </p:sp>
    </p:spTree>
    <p:extLst>
      <p:ext uri="{BB962C8B-B14F-4D97-AF65-F5344CB8AC3E}">
        <p14:creationId xmlns:p14="http://schemas.microsoft.com/office/powerpoint/2010/main" val="1275571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69661F-7C8B-4577-AC1E-B592D0F505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CB719E-F0EF-4B8F-883D-D1A6C97277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F2A0F-7BC0-48E9-AB5F-715166B04606}"/>
              </a:ext>
            </a:extLst>
          </p:cNvPr>
          <p:cNvSpPr>
            <a:spLocks noGrp="1"/>
          </p:cNvSpPr>
          <p:nvPr>
            <p:ph type="dt" sz="half" idx="10"/>
          </p:nvPr>
        </p:nvSpPr>
        <p:spPr/>
        <p:txBody>
          <a:bodyPr/>
          <a:lstStyle/>
          <a:p>
            <a:fld id="{2255B01E-10DB-47C2-A170-5FA68DFF5F28}" type="datetimeFigureOut">
              <a:rPr lang="en-US" smtClean="0"/>
              <a:t>7/12/2023</a:t>
            </a:fld>
            <a:endParaRPr lang="en-US"/>
          </a:p>
        </p:txBody>
      </p:sp>
      <p:sp>
        <p:nvSpPr>
          <p:cNvPr id="5" name="Footer Placeholder 4">
            <a:extLst>
              <a:ext uri="{FF2B5EF4-FFF2-40B4-BE49-F238E27FC236}">
                <a16:creationId xmlns:a16="http://schemas.microsoft.com/office/drawing/2014/main" id="{AAD1C820-9F8A-4074-95DE-4DF901BB6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D6660-2332-4EBE-8F07-48EE3E719B3A}"/>
              </a:ext>
            </a:extLst>
          </p:cNvPr>
          <p:cNvSpPr>
            <a:spLocks noGrp="1"/>
          </p:cNvSpPr>
          <p:nvPr>
            <p:ph type="sldNum" sz="quarter" idx="12"/>
          </p:nvPr>
        </p:nvSpPr>
        <p:spPr/>
        <p:txBody>
          <a:bodyPr/>
          <a:lstStyle/>
          <a:p>
            <a:fld id="{70524B4F-EF37-4BA3-9A64-B7A896AF53D0}" type="slidenum">
              <a:rPr lang="en-US" smtClean="0"/>
              <a:t>‹#›</a:t>
            </a:fld>
            <a:endParaRPr lang="en-US"/>
          </a:p>
        </p:txBody>
      </p:sp>
    </p:spTree>
    <p:extLst>
      <p:ext uri="{BB962C8B-B14F-4D97-AF65-F5344CB8AC3E}">
        <p14:creationId xmlns:p14="http://schemas.microsoft.com/office/powerpoint/2010/main" val="307250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F27007-2EBB-DA48-BC4D-969B4F265E2E}"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104CD-1AF1-444F-897A-2BE7E29B4A43}" type="slidenum">
              <a:rPr lang="en-US" smtClean="0"/>
              <a:t>‹#›</a:t>
            </a:fld>
            <a:endParaRPr lang="en-US"/>
          </a:p>
        </p:txBody>
      </p:sp>
    </p:spTree>
    <p:extLst>
      <p:ext uri="{BB962C8B-B14F-4D97-AF65-F5344CB8AC3E}">
        <p14:creationId xmlns:p14="http://schemas.microsoft.com/office/powerpoint/2010/main" val="113428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F27007-2EBB-DA48-BC4D-969B4F265E2E}"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104CD-1AF1-444F-897A-2BE7E29B4A43}" type="slidenum">
              <a:rPr lang="en-US" smtClean="0"/>
              <a:t>‹#›</a:t>
            </a:fld>
            <a:endParaRPr lang="en-US"/>
          </a:p>
        </p:txBody>
      </p:sp>
    </p:spTree>
    <p:extLst>
      <p:ext uri="{BB962C8B-B14F-4D97-AF65-F5344CB8AC3E}">
        <p14:creationId xmlns:p14="http://schemas.microsoft.com/office/powerpoint/2010/main" val="77206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F27007-2EBB-DA48-BC4D-969B4F265E2E}"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104CD-1AF1-444F-897A-2BE7E29B4A43}" type="slidenum">
              <a:rPr lang="en-US" smtClean="0"/>
              <a:t>‹#›</a:t>
            </a:fld>
            <a:endParaRPr lang="en-US"/>
          </a:p>
        </p:txBody>
      </p:sp>
    </p:spTree>
    <p:extLst>
      <p:ext uri="{BB962C8B-B14F-4D97-AF65-F5344CB8AC3E}">
        <p14:creationId xmlns:p14="http://schemas.microsoft.com/office/powerpoint/2010/main" val="99812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F27007-2EBB-DA48-BC4D-969B4F265E2E}"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104CD-1AF1-444F-897A-2BE7E29B4A43}" type="slidenum">
              <a:rPr lang="en-US" smtClean="0"/>
              <a:t>‹#›</a:t>
            </a:fld>
            <a:endParaRPr lang="en-US"/>
          </a:p>
        </p:txBody>
      </p:sp>
    </p:spTree>
    <p:extLst>
      <p:ext uri="{BB962C8B-B14F-4D97-AF65-F5344CB8AC3E}">
        <p14:creationId xmlns:p14="http://schemas.microsoft.com/office/powerpoint/2010/main" val="1497772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27007-2EBB-DA48-BC4D-969B4F265E2E}"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104CD-1AF1-444F-897A-2BE7E29B4A43}" type="slidenum">
              <a:rPr lang="en-US" smtClean="0"/>
              <a:t>‹#›</a:t>
            </a:fld>
            <a:endParaRPr lang="en-US"/>
          </a:p>
        </p:txBody>
      </p:sp>
    </p:spTree>
    <p:extLst>
      <p:ext uri="{BB962C8B-B14F-4D97-AF65-F5344CB8AC3E}">
        <p14:creationId xmlns:p14="http://schemas.microsoft.com/office/powerpoint/2010/main" val="25476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F27007-2EBB-DA48-BC4D-969B4F265E2E}"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104CD-1AF1-444F-897A-2BE7E29B4A43}" type="slidenum">
              <a:rPr lang="en-US" smtClean="0"/>
              <a:t>‹#›</a:t>
            </a:fld>
            <a:endParaRPr lang="en-US"/>
          </a:p>
        </p:txBody>
      </p:sp>
    </p:spTree>
    <p:extLst>
      <p:ext uri="{BB962C8B-B14F-4D97-AF65-F5344CB8AC3E}">
        <p14:creationId xmlns:p14="http://schemas.microsoft.com/office/powerpoint/2010/main" val="1835907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F27007-2EBB-DA48-BC4D-969B4F265E2E}"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104CD-1AF1-444F-897A-2BE7E29B4A43}" type="slidenum">
              <a:rPr lang="en-US" smtClean="0"/>
              <a:t>‹#›</a:t>
            </a:fld>
            <a:endParaRPr lang="en-US"/>
          </a:p>
        </p:txBody>
      </p:sp>
    </p:spTree>
    <p:extLst>
      <p:ext uri="{BB962C8B-B14F-4D97-AF65-F5344CB8AC3E}">
        <p14:creationId xmlns:p14="http://schemas.microsoft.com/office/powerpoint/2010/main" val="105481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27007-2EBB-DA48-BC4D-969B4F265E2E}"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104CD-1AF1-444F-897A-2BE7E29B4A43}" type="slidenum">
              <a:rPr lang="en-US" smtClean="0"/>
              <a:t>‹#›</a:t>
            </a:fld>
            <a:endParaRPr lang="en-US"/>
          </a:p>
        </p:txBody>
      </p:sp>
    </p:spTree>
    <p:extLst>
      <p:ext uri="{BB962C8B-B14F-4D97-AF65-F5344CB8AC3E}">
        <p14:creationId xmlns:p14="http://schemas.microsoft.com/office/powerpoint/2010/main" val="1045923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3989-A1EB-40F2-8332-5C327D479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6A2D82-C507-40C3-AA6D-9C25E23BF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C4B0E-EC68-4977-A441-0FE5F39875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5B01E-10DB-47C2-A170-5FA68DFF5F28}" type="datetimeFigureOut">
              <a:rPr lang="en-US" smtClean="0"/>
              <a:t>7/12/2023</a:t>
            </a:fld>
            <a:endParaRPr lang="en-US"/>
          </a:p>
        </p:txBody>
      </p:sp>
      <p:sp>
        <p:nvSpPr>
          <p:cNvPr id="5" name="Footer Placeholder 4">
            <a:extLst>
              <a:ext uri="{FF2B5EF4-FFF2-40B4-BE49-F238E27FC236}">
                <a16:creationId xmlns:a16="http://schemas.microsoft.com/office/drawing/2014/main" id="{F2B47A36-1CDC-48AE-BF68-A2860E225D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E719D3-848D-4AC4-8B0E-186A37E323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24B4F-EF37-4BA3-9A64-B7A896AF53D0}" type="slidenum">
              <a:rPr lang="en-US" smtClean="0"/>
              <a:t>‹#›</a:t>
            </a:fld>
            <a:endParaRPr lang="en-US"/>
          </a:p>
        </p:txBody>
      </p:sp>
    </p:spTree>
    <p:extLst>
      <p:ext uri="{BB962C8B-B14F-4D97-AF65-F5344CB8AC3E}">
        <p14:creationId xmlns:p14="http://schemas.microsoft.com/office/powerpoint/2010/main" val="4721567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4575F7-106C-41C1-B757-3376D01EF0D1}"/>
              </a:ext>
            </a:extLst>
          </p:cNvPr>
          <p:cNvSpPr txBox="1"/>
          <p:nvPr/>
        </p:nvSpPr>
        <p:spPr>
          <a:xfrm>
            <a:off x="642996" y="3790767"/>
            <a:ext cx="10906008" cy="198792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dirty="0">
                <a:latin typeface="+mj-lt"/>
                <a:ea typeface="+mj-ea"/>
                <a:cs typeface="+mj-cs"/>
              </a:rPr>
              <a:t>Version 6.4</a:t>
            </a:r>
          </a:p>
          <a:p>
            <a:pPr algn="ctr">
              <a:lnSpc>
                <a:spcPct val="90000"/>
              </a:lnSpc>
              <a:spcBef>
                <a:spcPct val="0"/>
              </a:spcBef>
              <a:spcAft>
                <a:spcPts val="600"/>
              </a:spcAft>
            </a:pPr>
            <a:endParaRPr lang="en-US" sz="6000" b="1" dirty="0">
              <a:latin typeface="+mj-lt"/>
              <a:ea typeface="+mj-ea"/>
              <a:cs typeface="+mj-cs"/>
            </a:endParaRPr>
          </a:p>
        </p:txBody>
      </p:sp>
      <p:pic>
        <p:nvPicPr>
          <p:cNvPr id="5" name="Picture 4">
            <a:extLst>
              <a:ext uri="{FF2B5EF4-FFF2-40B4-BE49-F238E27FC236}">
                <a16:creationId xmlns:a16="http://schemas.microsoft.com/office/drawing/2014/main" id="{52AF78EB-F314-43A7-8880-5BC37EF3C06E}"/>
              </a:ext>
            </a:extLst>
          </p:cNvPr>
          <p:cNvPicPr>
            <a:picLocks noChangeAspect="1"/>
          </p:cNvPicPr>
          <p:nvPr/>
        </p:nvPicPr>
        <p:blipFill>
          <a:blip r:embed="rId2"/>
          <a:stretch>
            <a:fillRect/>
          </a:stretch>
        </p:blipFill>
        <p:spPr>
          <a:xfrm>
            <a:off x="4319016" y="1056725"/>
            <a:ext cx="3553968" cy="2372275"/>
          </a:xfrm>
          <a:prstGeom prst="rect">
            <a:avLst/>
          </a:prstGeom>
        </p:spPr>
      </p:pic>
      <p:cxnSp>
        <p:nvCxnSpPr>
          <p:cNvPr id="22" name="Straight Connector 13">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639B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22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139485"/>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4"/>
          <p:cNvSpPr txBox="1">
            <a:spLocks/>
          </p:cNvSpPr>
          <p:nvPr/>
        </p:nvSpPr>
        <p:spPr>
          <a:xfrm>
            <a:off x="2342147" y="369971"/>
            <a:ext cx="7708368" cy="688383"/>
          </a:xfrm>
          <a:prstGeom prst="rect">
            <a:avLst/>
          </a:prstGeom>
        </p:spPr>
        <p:txBody>
          <a:bodyPr vert="horz" lIns="91440" tIns="45720" rIns="91440" bIns="45720" rtlCol="0">
            <a:noAutofit/>
          </a:bodyPr>
          <a:lstStyle>
            <a:lvl1pPr marL="0" indent="0" algn="ctr" defTabSz="914400" rtl="0" eaLnBrk="1" latinLnBrk="0" hangingPunct="1">
              <a:spcBef>
                <a:spcPts val="500"/>
              </a:spcBef>
              <a:spcAft>
                <a:spcPts val="500"/>
              </a:spcAft>
              <a:buFont typeface="Arial" pitchFamily="34" charset="0"/>
              <a:buNone/>
              <a:defRPr sz="3200" kern="1200" baseline="0">
                <a:solidFill>
                  <a:schemeClr val="tx1"/>
                </a:solidFill>
                <a:latin typeface="Cambria" pitchFamily="18"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Cambria" pitchFamily="18"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Cambria" pitchFamily="18"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Cambria" pitchFamily="18"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Cambria"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500"/>
              </a:spcAft>
              <a:buClrTx/>
              <a:buSzTx/>
              <a:buFont typeface="Arial" pitchFamily="34" charset="0"/>
              <a:buNone/>
              <a:tabLst/>
              <a:defRPr/>
            </a:pPr>
            <a:r>
              <a:rPr kumimoji="0" lang="en-US" sz="4000" b="1" i="0" u="none" strike="noStrike" kern="1200" cap="none" spc="0" normalizeH="0" baseline="0" noProof="0" dirty="0">
                <a:ln>
                  <a:noFill/>
                </a:ln>
                <a:solidFill>
                  <a:srgbClr val="558ED5"/>
                </a:solidFill>
                <a:effectLst/>
                <a:uLnTx/>
                <a:uFillTx/>
                <a:latin typeface="Century Gothic" panose="020B0502020202020204" pitchFamily="34" charset="0"/>
                <a:ea typeface="+mn-ea"/>
                <a:cs typeface="+mn-cs"/>
              </a:rPr>
              <a:t>My</a:t>
            </a:r>
            <a:r>
              <a:rPr kumimoji="0" lang="en-US" sz="40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mn-cs"/>
              </a:rPr>
              <a:t>Work</a:t>
            </a:r>
            <a:r>
              <a:rPr kumimoji="0" lang="en-US" sz="4000" b="1" i="0" u="none" strike="noStrike" kern="1200" cap="none" spc="0" normalizeH="0" baseline="0" noProof="0" dirty="0">
                <a:ln>
                  <a:noFill/>
                </a:ln>
                <a:solidFill>
                  <a:srgbClr val="558ED5"/>
                </a:solidFill>
                <a:effectLst/>
                <a:uLnTx/>
                <a:uFillTx/>
                <a:latin typeface="Century Gothic" panose="020B0502020202020204" pitchFamily="34" charset="0"/>
                <a:ea typeface="+mn-ea"/>
                <a:cs typeface="+mn-cs"/>
              </a:rPr>
              <a:t>Drive</a:t>
            </a:r>
          </a:p>
        </p:txBody>
      </p:sp>
      <p:cxnSp>
        <p:nvCxnSpPr>
          <p:cNvPr id="16" name="Straight Connector 15"/>
          <p:cNvCxnSpPr/>
          <p:nvPr/>
        </p:nvCxnSpPr>
        <p:spPr>
          <a:xfrm>
            <a:off x="4417017" y="1061194"/>
            <a:ext cx="3812583" cy="0"/>
          </a:xfrm>
          <a:prstGeom prst="line">
            <a:avLst/>
          </a:prstGeom>
          <a:ln>
            <a:gradFill flip="none" rotWithShape="1">
              <a:gsLst>
                <a:gs pos="0">
                  <a:srgbClr val="76C7F2"/>
                </a:gs>
                <a:gs pos="100000">
                  <a:srgbClr val="005A9E"/>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643041" y="1913725"/>
            <a:ext cx="4944748" cy="669054"/>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pitchFamily="34" charset="0"/>
                <a:ea typeface="Ebrima" panose="02000000000000000000" pitchFamily="2" charset="0"/>
                <a:cs typeface="Ebrima" panose="02000000000000000000" pitchFamily="2" charset="0"/>
              </a:rPr>
              <a:t> Version 6.4 Demo</a:t>
            </a:r>
            <a:endParaRPr kumimoji="0" lang="en-US" sz="3200" b="1" i="0" u="none" strike="noStrike" kern="1200" cap="none" spc="600" normalizeH="0" baseline="0" noProof="0" dirty="0">
              <a:ln>
                <a:noFill/>
              </a:ln>
              <a:solidFill>
                <a:prstClr val="white"/>
              </a:solidFill>
              <a:effectLst/>
              <a:uLnTx/>
              <a:uFillTx/>
              <a:latin typeface="Century Gothic" panose="020B0502020202020204" pitchFamily="34" charset="0"/>
              <a:ea typeface="Ebrima" panose="02000000000000000000" pitchFamily="2" charset="0"/>
              <a:cs typeface="Ebrima" panose="02000000000000000000" pitchFamily="2" charset="0"/>
            </a:endParaRPr>
          </a:p>
        </p:txBody>
      </p:sp>
      <p:grpSp>
        <p:nvGrpSpPr>
          <p:cNvPr id="26" name="Group 25"/>
          <p:cNvGrpSpPr/>
          <p:nvPr/>
        </p:nvGrpSpPr>
        <p:grpSpPr>
          <a:xfrm>
            <a:off x="6548961" y="3172658"/>
            <a:ext cx="825671" cy="684189"/>
            <a:chOff x="741872" y="1725283"/>
            <a:chExt cx="999384" cy="828136"/>
          </a:xfrm>
          <a:solidFill>
            <a:srgbClr val="005A9E"/>
          </a:solidFill>
        </p:grpSpPr>
        <p:sp>
          <p:nvSpPr>
            <p:cNvPr id="28" name="Rectangle 27"/>
            <p:cNvSpPr/>
            <p:nvPr/>
          </p:nvSpPr>
          <p:spPr>
            <a:xfrm>
              <a:off x="741872" y="1725283"/>
              <a:ext cx="832104" cy="828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9" name="Isosceles Triangle 28"/>
            <p:cNvSpPr/>
            <p:nvPr/>
          </p:nvSpPr>
          <p:spPr>
            <a:xfrm rot="3600000">
              <a:off x="1436059" y="1920816"/>
              <a:ext cx="327804" cy="2825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Rectangle 29"/>
          <p:cNvSpPr/>
          <p:nvPr/>
        </p:nvSpPr>
        <p:spPr>
          <a:xfrm>
            <a:off x="7526287" y="3289499"/>
            <a:ext cx="172034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Client Demo</a:t>
            </a:r>
          </a:p>
        </p:txBody>
      </p:sp>
      <p:sp>
        <p:nvSpPr>
          <p:cNvPr id="35" name="Rectangle 34"/>
          <p:cNvSpPr/>
          <p:nvPr/>
        </p:nvSpPr>
        <p:spPr>
          <a:xfrm>
            <a:off x="7500162" y="4069196"/>
            <a:ext cx="177163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Server Demo</a:t>
            </a:r>
          </a:p>
        </p:txBody>
      </p:sp>
      <p:grpSp>
        <p:nvGrpSpPr>
          <p:cNvPr id="37" name="Group 36"/>
          <p:cNvGrpSpPr/>
          <p:nvPr/>
        </p:nvGrpSpPr>
        <p:grpSpPr>
          <a:xfrm>
            <a:off x="6548961" y="4021369"/>
            <a:ext cx="825671" cy="684189"/>
            <a:chOff x="741872" y="1725283"/>
            <a:chExt cx="999384" cy="828136"/>
          </a:xfrm>
          <a:solidFill>
            <a:srgbClr val="005A9E"/>
          </a:solidFill>
        </p:grpSpPr>
        <p:sp>
          <p:nvSpPr>
            <p:cNvPr id="38" name="Rectangle 37"/>
            <p:cNvSpPr/>
            <p:nvPr/>
          </p:nvSpPr>
          <p:spPr>
            <a:xfrm>
              <a:off x="741872" y="1725283"/>
              <a:ext cx="832104" cy="828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9" name="Isosceles Triangle 38"/>
            <p:cNvSpPr/>
            <p:nvPr/>
          </p:nvSpPr>
          <p:spPr>
            <a:xfrm rot="3600000">
              <a:off x="1436059" y="1920816"/>
              <a:ext cx="327804" cy="2825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6" name="Picture 2" descr="http://www.clipartbest.com/cliparts/ace/o5y/aceo5ypgi.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604349" y="3232631"/>
            <a:ext cx="561392" cy="56139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d30y9cdsu7xlg0.cloudfront.net/png/95188-200.png"/>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588308" y="4069196"/>
            <a:ext cx="598402" cy="59840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l="16775" t="27851" r="18192" b="27851"/>
          <a:stretch/>
        </p:blipFill>
        <p:spPr>
          <a:xfrm>
            <a:off x="10766764" y="5600766"/>
            <a:ext cx="1306416" cy="807483"/>
          </a:xfrm>
          <a:prstGeom prst="rect">
            <a:avLst/>
          </a:prstGeom>
        </p:spPr>
      </p:pic>
      <p:cxnSp>
        <p:nvCxnSpPr>
          <p:cNvPr id="51" name="Straight Connector 50"/>
          <p:cNvCxnSpPr/>
          <p:nvPr/>
        </p:nvCxnSpPr>
        <p:spPr>
          <a:xfrm>
            <a:off x="0" y="6444079"/>
            <a:ext cx="12192000" cy="0"/>
          </a:xfrm>
          <a:prstGeom prst="line">
            <a:avLst/>
          </a:prstGeom>
          <a:ln>
            <a:solidFill>
              <a:srgbClr val="7CCCF7"/>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0" y="6483448"/>
            <a:ext cx="12191999" cy="338554"/>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5A9E"/>
                </a:solidFill>
                <a:effectLst/>
                <a:uLnTx/>
                <a:uFillTx/>
                <a:latin typeface="Century Gothic" panose="020B0502020202020204" pitchFamily="34" charset="0"/>
                <a:ea typeface="+mn-ea"/>
                <a:cs typeface="+mn-cs"/>
              </a:rPr>
              <a:t>www.myworkdrive.com</a:t>
            </a:r>
          </a:p>
        </p:txBody>
      </p:sp>
      <p:pic>
        <p:nvPicPr>
          <p:cNvPr id="25" name="Picture 24">
            <a:extLst>
              <a:ext uri="{FF2B5EF4-FFF2-40B4-BE49-F238E27FC236}">
                <a16:creationId xmlns:a16="http://schemas.microsoft.com/office/drawing/2014/main" id="{D25F69CE-8292-4308-90B2-13A514FA0F71}"/>
              </a:ext>
            </a:extLst>
          </p:cNvPr>
          <p:cNvPicPr>
            <a:picLocks noChangeAspect="1"/>
          </p:cNvPicPr>
          <p:nvPr/>
        </p:nvPicPr>
        <p:blipFill>
          <a:blip r:embed="rId7"/>
          <a:stretch>
            <a:fillRect/>
          </a:stretch>
        </p:blipFill>
        <p:spPr>
          <a:xfrm>
            <a:off x="1719260" y="1913725"/>
            <a:ext cx="3923781" cy="3944361"/>
          </a:xfrm>
          <a:prstGeom prst="rect">
            <a:avLst/>
          </a:prstGeom>
        </p:spPr>
      </p:pic>
    </p:spTree>
    <p:extLst>
      <p:ext uri="{BB962C8B-B14F-4D97-AF65-F5344CB8AC3E}">
        <p14:creationId xmlns:p14="http://schemas.microsoft.com/office/powerpoint/2010/main" val="202792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97C4368-DB49-4F1E-B7E3-35D98559B706}"/>
              </a:ext>
            </a:extLst>
          </p:cNvPr>
          <p:cNvGrpSpPr/>
          <p:nvPr/>
        </p:nvGrpSpPr>
        <p:grpSpPr>
          <a:xfrm>
            <a:off x="746380" y="1676511"/>
            <a:ext cx="825671" cy="684189"/>
            <a:chOff x="741872" y="1725283"/>
            <a:chExt cx="999384" cy="828136"/>
          </a:xfrm>
          <a:solidFill>
            <a:srgbClr val="005A9E"/>
          </a:solidFill>
        </p:grpSpPr>
        <p:sp>
          <p:nvSpPr>
            <p:cNvPr id="6" name="Rectangle 5">
              <a:extLst>
                <a:ext uri="{FF2B5EF4-FFF2-40B4-BE49-F238E27FC236}">
                  <a16:creationId xmlns:a16="http://schemas.microsoft.com/office/drawing/2014/main" id="{2F147D1E-38EA-403E-ABA1-3A1CFDA93AD1}"/>
                </a:ext>
              </a:extLst>
            </p:cNvPr>
            <p:cNvSpPr/>
            <p:nvPr/>
          </p:nvSpPr>
          <p:spPr>
            <a:xfrm>
              <a:off x="741872" y="1725283"/>
              <a:ext cx="832104" cy="828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1</a:t>
              </a:r>
            </a:p>
          </p:txBody>
        </p:sp>
        <p:sp>
          <p:nvSpPr>
            <p:cNvPr id="7" name="Isosceles Triangle 6">
              <a:extLst>
                <a:ext uri="{FF2B5EF4-FFF2-40B4-BE49-F238E27FC236}">
                  <a16:creationId xmlns:a16="http://schemas.microsoft.com/office/drawing/2014/main" id="{BCB905B5-2692-4BBD-B3C4-5D375EFF3D17}"/>
                </a:ext>
              </a:extLst>
            </p:cNvPr>
            <p:cNvSpPr/>
            <p:nvPr/>
          </p:nvSpPr>
          <p:spPr>
            <a:xfrm rot="3600000">
              <a:off x="1436059" y="1920816"/>
              <a:ext cx="327804" cy="2825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5728708-BC73-48B0-84C9-08ED48B4C255}"/>
              </a:ext>
            </a:extLst>
          </p:cNvPr>
          <p:cNvGrpSpPr/>
          <p:nvPr/>
        </p:nvGrpSpPr>
        <p:grpSpPr>
          <a:xfrm>
            <a:off x="746380" y="3049898"/>
            <a:ext cx="825671" cy="684189"/>
            <a:chOff x="741872" y="1725283"/>
            <a:chExt cx="999384" cy="828136"/>
          </a:xfrm>
          <a:solidFill>
            <a:srgbClr val="005A9E"/>
          </a:solidFill>
        </p:grpSpPr>
        <p:sp>
          <p:nvSpPr>
            <p:cNvPr id="9" name="Rectangle 8">
              <a:extLst>
                <a:ext uri="{FF2B5EF4-FFF2-40B4-BE49-F238E27FC236}">
                  <a16:creationId xmlns:a16="http://schemas.microsoft.com/office/drawing/2014/main" id="{E693554B-8885-469F-B6E7-47BAA5B62B3B}"/>
                </a:ext>
              </a:extLst>
            </p:cNvPr>
            <p:cNvSpPr/>
            <p:nvPr/>
          </p:nvSpPr>
          <p:spPr>
            <a:xfrm>
              <a:off x="741872" y="1725283"/>
              <a:ext cx="832104" cy="828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2</a:t>
              </a:r>
            </a:p>
          </p:txBody>
        </p:sp>
        <p:sp>
          <p:nvSpPr>
            <p:cNvPr id="10" name="Isosceles Triangle 9">
              <a:extLst>
                <a:ext uri="{FF2B5EF4-FFF2-40B4-BE49-F238E27FC236}">
                  <a16:creationId xmlns:a16="http://schemas.microsoft.com/office/drawing/2014/main" id="{3D5DDEB3-E708-421B-A6A3-C9F2054B032F}"/>
                </a:ext>
              </a:extLst>
            </p:cNvPr>
            <p:cNvSpPr/>
            <p:nvPr/>
          </p:nvSpPr>
          <p:spPr>
            <a:xfrm rot="3600000">
              <a:off x="1436059" y="1920816"/>
              <a:ext cx="327804" cy="2825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218D7183-B991-4A13-854F-117752470153}"/>
              </a:ext>
            </a:extLst>
          </p:cNvPr>
          <p:cNvGrpSpPr/>
          <p:nvPr/>
        </p:nvGrpSpPr>
        <p:grpSpPr>
          <a:xfrm>
            <a:off x="746380" y="4532376"/>
            <a:ext cx="825671" cy="684189"/>
            <a:chOff x="741872" y="1725283"/>
            <a:chExt cx="999384" cy="828136"/>
          </a:xfrm>
          <a:solidFill>
            <a:srgbClr val="005A9E"/>
          </a:solidFill>
        </p:grpSpPr>
        <p:sp>
          <p:nvSpPr>
            <p:cNvPr id="12" name="Rectangle 11">
              <a:extLst>
                <a:ext uri="{FF2B5EF4-FFF2-40B4-BE49-F238E27FC236}">
                  <a16:creationId xmlns:a16="http://schemas.microsoft.com/office/drawing/2014/main" id="{8AA9CB5A-518E-481F-9513-09342AE9ED29}"/>
                </a:ext>
              </a:extLst>
            </p:cNvPr>
            <p:cNvSpPr/>
            <p:nvPr/>
          </p:nvSpPr>
          <p:spPr>
            <a:xfrm>
              <a:off x="741872" y="1725283"/>
              <a:ext cx="832104" cy="828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3</a:t>
              </a:r>
            </a:p>
          </p:txBody>
        </p:sp>
        <p:sp>
          <p:nvSpPr>
            <p:cNvPr id="13" name="Isosceles Triangle 12">
              <a:extLst>
                <a:ext uri="{FF2B5EF4-FFF2-40B4-BE49-F238E27FC236}">
                  <a16:creationId xmlns:a16="http://schemas.microsoft.com/office/drawing/2014/main" id="{32E738D4-C255-4474-8122-2851C7B34246}"/>
                </a:ext>
              </a:extLst>
            </p:cNvPr>
            <p:cNvSpPr/>
            <p:nvPr/>
          </p:nvSpPr>
          <p:spPr>
            <a:xfrm rot="3600000">
              <a:off x="1436059" y="1920816"/>
              <a:ext cx="327804" cy="2825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entury Gothic" panose="020B0502020202020204" pitchFamily="34" charset="0"/>
              </a:endParaRPr>
            </a:p>
          </p:txBody>
        </p:sp>
      </p:grpSp>
      <p:sp>
        <p:nvSpPr>
          <p:cNvPr id="14" name="Rectangle 13">
            <a:extLst>
              <a:ext uri="{FF2B5EF4-FFF2-40B4-BE49-F238E27FC236}">
                <a16:creationId xmlns:a16="http://schemas.microsoft.com/office/drawing/2014/main" id="{51690122-A272-4A1F-93A6-91418863F159}"/>
              </a:ext>
            </a:extLst>
          </p:cNvPr>
          <p:cNvSpPr/>
          <p:nvPr/>
        </p:nvSpPr>
        <p:spPr>
          <a:xfrm>
            <a:off x="1809880" y="1545334"/>
            <a:ext cx="9795599" cy="1169551"/>
          </a:xfrm>
          <a:prstGeom prst="rect">
            <a:avLst/>
          </a:prstGeom>
        </p:spPr>
        <p:txBody>
          <a:bodyPr wrap="square">
            <a:spAutoFit/>
          </a:bodyPr>
          <a:lstStyle/>
          <a:p>
            <a:pPr>
              <a:spcBef>
                <a:spcPts val="600"/>
              </a:spcBef>
              <a:spcAft>
                <a:spcPts val="600"/>
              </a:spcAft>
              <a:buSzPct val="100000"/>
              <a:tabLst>
                <a:tab pos="1481138" algn="l"/>
              </a:tabLst>
              <a:defRPr/>
            </a:pPr>
            <a:r>
              <a:rPr lang="en-US" sz="2400" dirty="0">
                <a:solidFill>
                  <a:schemeClr val="bg1"/>
                </a:solidFill>
                <a:latin typeface="Century Gothic" panose="020B0502020202020204" pitchFamily="34" charset="0"/>
              </a:rPr>
              <a:t>One/Drive SharePoint</a:t>
            </a:r>
          </a:p>
          <a:p>
            <a:pPr>
              <a:spcBef>
                <a:spcPts val="600"/>
              </a:spcBef>
              <a:spcAft>
                <a:spcPts val="600"/>
              </a:spcAft>
              <a:buSzPct val="100000"/>
              <a:tabLst>
                <a:tab pos="1481138" algn="l"/>
              </a:tabLst>
              <a:defRPr/>
            </a:pPr>
            <a:r>
              <a:rPr lang="en-US" sz="1800" dirty="0">
                <a:solidFill>
                  <a:schemeClr val="bg1"/>
                </a:solidFill>
                <a:effectLst/>
                <a:latin typeface="Helvetica" panose="020B0604020202020204" pitchFamily="34" charset="0"/>
                <a:ea typeface="Calibri" panose="020F0502020204030204" pitchFamily="34" charset="0"/>
              </a:rPr>
              <a:t>SharePoint and OneDrive are collaboration and document management platforms by Microsoft which can now be integrated with MyWorkDrive for file access and storage services. </a:t>
            </a:r>
            <a:endParaRPr lang="en-US" sz="1800" dirty="0">
              <a:solidFill>
                <a:schemeClr val="bg1"/>
              </a:solidFill>
              <a:effectLst/>
              <a:latin typeface="Calibri" panose="020F0502020204030204" pitchFamily="34" charset="0"/>
              <a:ea typeface="Calibri" panose="020F0502020204030204" pitchFamily="34" charset="0"/>
            </a:endParaRPr>
          </a:p>
        </p:txBody>
      </p:sp>
      <p:sp>
        <p:nvSpPr>
          <p:cNvPr id="15" name="Rectangle 14">
            <a:extLst>
              <a:ext uri="{FF2B5EF4-FFF2-40B4-BE49-F238E27FC236}">
                <a16:creationId xmlns:a16="http://schemas.microsoft.com/office/drawing/2014/main" id="{64853F03-8C2A-47AB-A08B-9DF7FDF3DC84}"/>
              </a:ext>
            </a:extLst>
          </p:cNvPr>
          <p:cNvSpPr/>
          <p:nvPr/>
        </p:nvSpPr>
        <p:spPr>
          <a:xfrm>
            <a:off x="1811777" y="4382027"/>
            <a:ext cx="9793702" cy="1497846"/>
          </a:xfrm>
          <a:prstGeom prst="rect">
            <a:avLst/>
          </a:prstGeom>
        </p:spPr>
        <p:txBody>
          <a:bodyPr wrap="square">
            <a:spAutoFit/>
          </a:bodyPr>
          <a:lstStyle/>
          <a:p>
            <a:pPr>
              <a:spcBef>
                <a:spcPts val="600"/>
              </a:spcBef>
              <a:spcAft>
                <a:spcPts val="600"/>
              </a:spcAft>
              <a:buSzPct val="100000"/>
              <a:tabLst>
                <a:tab pos="1481138" algn="l"/>
              </a:tabLst>
              <a:defRPr/>
            </a:pPr>
            <a:r>
              <a:rPr lang="en-US" sz="2400" dirty="0">
                <a:solidFill>
                  <a:schemeClr val="bg1"/>
                </a:solidFill>
                <a:latin typeface="Century Gothic" panose="020B0502020202020204" pitchFamily="34" charset="0"/>
              </a:rPr>
              <a:t>New Consolidated  Integrations  Tab</a:t>
            </a:r>
          </a:p>
          <a:p>
            <a:pPr marL="0" marR="0">
              <a:spcBef>
                <a:spcPts val="975"/>
              </a:spcBef>
              <a:spcAft>
                <a:spcPts val="975"/>
              </a:spcAft>
            </a:pPr>
            <a:r>
              <a:rPr lang="en-US" sz="1800" dirty="0">
                <a:solidFill>
                  <a:schemeClr val="bg1"/>
                </a:solidFill>
                <a:effectLst/>
                <a:latin typeface="Helvetica" panose="020B0604020202020204" pitchFamily="34" charset="0"/>
                <a:ea typeface="Calibri" panose="020F0502020204030204" pitchFamily="34" charset="0"/>
              </a:rPr>
              <a:t>We moved all 3rd party integrations to their own tab in the Server Admin Panel called Integrations. This simplifies and enhances support and availability of 3rd party services and storage providers.</a:t>
            </a:r>
            <a:endParaRPr lang="en-US" sz="1800" dirty="0">
              <a:solidFill>
                <a:schemeClr val="bg1"/>
              </a:solidFill>
              <a:effectLst/>
              <a:latin typeface="Calibri" panose="020F0502020204030204" pitchFamily="34" charset="0"/>
              <a:ea typeface="Calibri" panose="020F0502020204030204" pitchFamily="34" charset="0"/>
            </a:endParaRPr>
          </a:p>
        </p:txBody>
      </p:sp>
      <p:sp>
        <p:nvSpPr>
          <p:cNvPr id="16" name="Subtitle 4">
            <a:extLst>
              <a:ext uri="{FF2B5EF4-FFF2-40B4-BE49-F238E27FC236}">
                <a16:creationId xmlns:a16="http://schemas.microsoft.com/office/drawing/2014/main" id="{C3D56B1C-48C0-43DE-9612-6396E43C7223}"/>
              </a:ext>
            </a:extLst>
          </p:cNvPr>
          <p:cNvSpPr txBox="1">
            <a:spLocks/>
          </p:cNvSpPr>
          <p:nvPr/>
        </p:nvSpPr>
        <p:spPr>
          <a:xfrm>
            <a:off x="872002" y="654463"/>
            <a:ext cx="10787265" cy="688383"/>
          </a:xfrm>
          <a:prstGeom prst="rect">
            <a:avLst/>
          </a:prstGeom>
        </p:spPr>
        <p:txBody>
          <a:bodyPr vert="horz" lIns="91440" tIns="45720" rIns="91440" bIns="45720" rtlCol="0">
            <a:noAutofit/>
          </a:bodyPr>
          <a:lstStyle>
            <a:lvl1pPr marL="0" indent="0" algn="ctr" defTabSz="914400" rtl="0" eaLnBrk="1" latinLnBrk="0" hangingPunct="1">
              <a:spcBef>
                <a:spcPts val="500"/>
              </a:spcBef>
              <a:spcAft>
                <a:spcPts val="500"/>
              </a:spcAft>
              <a:buFont typeface="Arial" pitchFamily="34" charset="0"/>
              <a:buNone/>
              <a:defRPr sz="3200" kern="1200" baseline="0">
                <a:solidFill>
                  <a:schemeClr val="tx1"/>
                </a:solidFill>
                <a:latin typeface="Cambria" pitchFamily="18"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Cambria" pitchFamily="18"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Cambria" pitchFamily="18"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Cambria" pitchFamily="18"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Cambria"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b="1" dirty="0">
                <a:solidFill>
                  <a:schemeClr val="bg1"/>
                </a:solidFill>
                <a:latin typeface="Century Gothic" panose="020B0502020202020204" pitchFamily="34" charset="0"/>
              </a:rPr>
              <a:t>MyWorkDrive 6.4 Highlights</a:t>
            </a:r>
          </a:p>
        </p:txBody>
      </p:sp>
      <p:sp>
        <p:nvSpPr>
          <p:cNvPr id="17" name="Rectangle 16">
            <a:extLst>
              <a:ext uri="{FF2B5EF4-FFF2-40B4-BE49-F238E27FC236}">
                <a16:creationId xmlns:a16="http://schemas.microsoft.com/office/drawing/2014/main" id="{CF9EF61C-5AC4-4C4C-87E4-8C527DC8CC8B}"/>
              </a:ext>
            </a:extLst>
          </p:cNvPr>
          <p:cNvSpPr/>
          <p:nvPr/>
        </p:nvSpPr>
        <p:spPr>
          <a:xfrm>
            <a:off x="1743761" y="3124533"/>
            <a:ext cx="9941781" cy="892552"/>
          </a:xfrm>
          <a:prstGeom prst="rect">
            <a:avLst/>
          </a:prstGeom>
        </p:spPr>
        <p:txBody>
          <a:bodyPr wrap="square">
            <a:spAutoFit/>
          </a:bodyPr>
          <a:lstStyle/>
          <a:p>
            <a:pPr>
              <a:spcBef>
                <a:spcPts val="600"/>
              </a:spcBef>
              <a:spcAft>
                <a:spcPts val="600"/>
              </a:spcAft>
              <a:buSzPct val="100000"/>
              <a:tabLst>
                <a:tab pos="1481138" algn="l"/>
              </a:tabLst>
              <a:defRPr/>
            </a:pPr>
            <a:r>
              <a:rPr lang="en-US" sz="2400" dirty="0">
                <a:latin typeface="Century Gothic" panose="020B0502020202020204" pitchFamily="34" charset="0"/>
              </a:rPr>
              <a:t> </a:t>
            </a:r>
            <a:r>
              <a:rPr lang="en-US" sz="2400" dirty="0">
                <a:solidFill>
                  <a:schemeClr val="bg1"/>
                </a:solidFill>
                <a:latin typeface="Century Gothic" panose="020B0502020202020204" pitchFamily="34" charset="0"/>
              </a:rPr>
              <a:t>Public File/Folder sharing securely</a:t>
            </a:r>
          </a:p>
          <a:p>
            <a:pPr>
              <a:spcBef>
                <a:spcPts val="600"/>
              </a:spcBef>
              <a:spcAft>
                <a:spcPts val="600"/>
              </a:spcAft>
              <a:buSzPct val="100000"/>
              <a:tabLst>
                <a:tab pos="1481138" algn="l"/>
              </a:tabLst>
              <a:defRPr/>
            </a:pPr>
            <a:r>
              <a:rPr lang="en-US" dirty="0">
                <a:solidFill>
                  <a:schemeClr val="bg1"/>
                </a:solidFill>
                <a:latin typeface="Helvetica" panose="020B0604020202020204" pitchFamily="34" charset="0"/>
                <a:ea typeface="Calibri" panose="020F0502020204030204" pitchFamily="34" charset="0"/>
              </a:rPr>
              <a:t>  P</a:t>
            </a:r>
            <a:r>
              <a:rPr lang="en-US" sz="1800" dirty="0">
                <a:solidFill>
                  <a:schemeClr val="bg1"/>
                </a:solidFill>
                <a:effectLst/>
                <a:latin typeface="Helvetica" panose="020B0604020202020204" pitchFamily="34" charset="0"/>
                <a:ea typeface="Calibri" panose="020F0502020204030204" pitchFamily="34" charset="0"/>
              </a:rPr>
              <a:t>ermits users to share files and folders with 3rd party (non MyWorkDrive) users via a URL. </a:t>
            </a:r>
            <a:endParaRPr lang="en-US" sz="18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27464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Box 2"/>
          <p:cNvSpPr txBox="1"/>
          <p:nvPr/>
        </p:nvSpPr>
        <p:spPr>
          <a:xfrm>
            <a:off x="5182704" y="305418"/>
            <a:ext cx="5502126" cy="984885"/>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inherit"/>
                <a:ea typeface="+mn-ea"/>
                <a:cs typeface="+mn-cs"/>
              </a:rPr>
              <a:t>Roadmap</a:t>
            </a:r>
            <a:endParaRPr kumimoji="0" lang="en-US" sz="4000" b="1" i="0" u="none" strike="noStrike" kern="1200" cap="none" spc="0" normalizeH="0" baseline="0" noProof="0" dirty="0">
              <a:ln>
                <a:noFill/>
              </a:ln>
              <a:solidFill>
                <a:prstClr val="white"/>
              </a:solidFill>
              <a:effectLst/>
              <a:uLnTx/>
              <a:uFillTx/>
              <a:latin typeface="sofia_prolight"/>
              <a:ea typeface="+mn-ea"/>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inherit"/>
              <a:ea typeface="+mn-ea"/>
              <a:cs typeface="+mn-cs"/>
            </a:endParaRPr>
          </a:p>
        </p:txBody>
      </p:sp>
      <p:pic>
        <p:nvPicPr>
          <p:cNvPr id="6" name="Picture 5">
            <a:extLst>
              <a:ext uri="{FF2B5EF4-FFF2-40B4-BE49-F238E27FC236}">
                <a16:creationId xmlns:a16="http://schemas.microsoft.com/office/drawing/2014/main" id="{49B98C95-BDF2-42BD-871B-59BA9BECA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258235" cy="6858000"/>
          </a:xfrm>
          <a:prstGeom prst="rect">
            <a:avLst/>
          </a:prstGeom>
        </p:spPr>
      </p:pic>
      <p:pic>
        <p:nvPicPr>
          <p:cNvPr id="7" name="Picture 6">
            <a:extLst>
              <a:ext uri="{FF2B5EF4-FFF2-40B4-BE49-F238E27FC236}">
                <a16:creationId xmlns:a16="http://schemas.microsoft.com/office/drawing/2014/main" id="{62C05405-4D5F-4FEB-80B8-95D07A5F9809}"/>
              </a:ext>
            </a:extLst>
          </p:cNvPr>
          <p:cNvPicPr>
            <a:picLocks noChangeAspect="1"/>
          </p:cNvPicPr>
          <p:nvPr/>
        </p:nvPicPr>
        <p:blipFill>
          <a:blip r:embed="rId4"/>
          <a:stretch>
            <a:fillRect/>
          </a:stretch>
        </p:blipFill>
        <p:spPr>
          <a:xfrm>
            <a:off x="246923" y="-522606"/>
            <a:ext cx="3527696" cy="3075891"/>
          </a:xfrm>
          <a:prstGeom prst="rect">
            <a:avLst/>
          </a:prstGeom>
        </p:spPr>
      </p:pic>
      <p:sp>
        <p:nvSpPr>
          <p:cNvPr id="2" name="Rectangle 1">
            <a:extLst>
              <a:ext uri="{FF2B5EF4-FFF2-40B4-BE49-F238E27FC236}">
                <a16:creationId xmlns:a16="http://schemas.microsoft.com/office/drawing/2014/main" id="{1E9FE74B-9263-4A9C-B486-4B51ACE93176}"/>
              </a:ext>
            </a:extLst>
          </p:cNvPr>
          <p:cNvSpPr/>
          <p:nvPr/>
        </p:nvSpPr>
        <p:spPr>
          <a:xfrm>
            <a:off x="5100777" y="1611593"/>
            <a:ext cx="7780256" cy="338554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Azure AD Authentication</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Azure File Shares/API</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Azure Blob Storage/API</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25126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139485"/>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0" y="6444079"/>
            <a:ext cx="12192000" cy="0"/>
          </a:xfrm>
          <a:prstGeom prst="line">
            <a:avLst/>
          </a:prstGeom>
          <a:ln>
            <a:solidFill>
              <a:srgbClr val="7CCCF7"/>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0" y="6483448"/>
            <a:ext cx="12191999" cy="338554"/>
          </a:xfrm>
          <a:prstGeom prst="rect">
            <a:avLst/>
          </a:prstGeom>
        </p:spPr>
        <p:txBody>
          <a:bodyPr wrap="square" anchor="ctr">
            <a:spAutoFit/>
          </a:bodyPr>
          <a:lstStyle/>
          <a:p>
            <a:pPr algn="ctr"/>
            <a:r>
              <a:rPr lang="en-US" sz="1600" dirty="0">
                <a:solidFill>
                  <a:srgbClr val="005A9E"/>
                </a:solidFill>
                <a:latin typeface="Century Gothic" panose="020B0502020202020204" pitchFamily="34" charset="0"/>
              </a:rPr>
              <a:t>www.myworkdrive.com</a:t>
            </a:r>
          </a:p>
        </p:txBody>
      </p:sp>
      <p:pic>
        <p:nvPicPr>
          <p:cNvPr id="10242" name="Picture 2" descr="http://engineeringtutorial.com/wp-content/uploads/2016/04/High-Voltage-and-Power-System-Stability-Interview-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930" y="355285"/>
            <a:ext cx="6870792" cy="2313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938727" y="2698462"/>
            <a:ext cx="6445995" cy="584775"/>
          </a:xfrm>
          <a:prstGeom prst="rect">
            <a:avLst/>
          </a:prstGeom>
        </p:spPr>
        <p:txBody>
          <a:bodyPr wrap="none">
            <a:spAutoFit/>
          </a:bodyPr>
          <a:lstStyle/>
          <a:p>
            <a:pPr algn="ctr"/>
            <a:r>
              <a:rPr lang="en-US" sz="3200" dirty="0">
                <a:latin typeface="Century Gothic" panose="020B0502020202020204" pitchFamily="34" charset="0"/>
              </a:rPr>
              <a:t>Questions About </a:t>
            </a:r>
            <a:r>
              <a:rPr lang="en-US" sz="3200" b="1" dirty="0">
                <a:solidFill>
                  <a:srgbClr val="558ED5"/>
                </a:solidFill>
                <a:latin typeface="Century Gothic" panose="020B0502020202020204" pitchFamily="34" charset="0"/>
              </a:rPr>
              <a:t>My</a:t>
            </a:r>
            <a:r>
              <a:rPr lang="en-US" sz="3200" b="1" dirty="0">
                <a:solidFill>
                  <a:schemeClr val="tx2"/>
                </a:solidFill>
                <a:latin typeface="Century Gothic" panose="020B0502020202020204" pitchFamily="34" charset="0"/>
              </a:rPr>
              <a:t>Work</a:t>
            </a:r>
            <a:r>
              <a:rPr lang="en-US" sz="3200" b="1" dirty="0">
                <a:solidFill>
                  <a:srgbClr val="558ED5"/>
                </a:solidFill>
                <a:latin typeface="Century Gothic" panose="020B0502020202020204" pitchFamily="34" charset="0"/>
              </a:rPr>
              <a:t>Drive</a:t>
            </a:r>
            <a:r>
              <a:rPr lang="en-US" sz="3200" dirty="0">
                <a:latin typeface="Century Gothic" panose="020B0502020202020204" pitchFamily="34" charset="0"/>
              </a:rPr>
              <a:t>?</a:t>
            </a:r>
          </a:p>
        </p:txBody>
      </p:sp>
      <p:sp>
        <p:nvSpPr>
          <p:cNvPr id="14" name="Rectangle 13"/>
          <p:cNvSpPr/>
          <p:nvPr/>
        </p:nvSpPr>
        <p:spPr>
          <a:xfrm>
            <a:off x="2845584" y="3429000"/>
            <a:ext cx="6870792" cy="1569660"/>
          </a:xfrm>
          <a:prstGeom prst="rect">
            <a:avLst/>
          </a:prstGeom>
        </p:spPr>
        <p:txBody>
          <a:bodyPr wrap="none">
            <a:spAutoFit/>
          </a:bodyPr>
          <a:lstStyle/>
          <a:p>
            <a:pPr algn="ctr"/>
            <a:r>
              <a:rPr lang="en-US" sz="3200" dirty="0">
                <a:latin typeface="Century Gothic" panose="020B0502020202020204" pitchFamily="34" charset="0"/>
              </a:rPr>
              <a:t>Contact Us For More Information: </a:t>
            </a:r>
          </a:p>
          <a:p>
            <a:pPr algn="ctr"/>
            <a:r>
              <a:rPr lang="en-US" sz="3200" b="1" dirty="0">
                <a:solidFill>
                  <a:srgbClr val="005A9E"/>
                </a:solidFill>
                <a:latin typeface="Century Gothic" panose="020B0502020202020204" pitchFamily="34" charset="0"/>
              </a:rPr>
              <a:t>sales@myworkdrive.com</a:t>
            </a:r>
            <a:br>
              <a:rPr lang="en-US" sz="3200" b="1" dirty="0">
                <a:solidFill>
                  <a:srgbClr val="005A9E"/>
                </a:solidFill>
                <a:latin typeface="Century Gothic" panose="020B0502020202020204" pitchFamily="34" charset="0"/>
              </a:rPr>
            </a:br>
            <a:endParaRPr lang="en-US" sz="3200" b="1" dirty="0">
              <a:solidFill>
                <a:srgbClr val="005A9E"/>
              </a:solidFill>
              <a:latin typeface="Century Gothic" panose="020B0502020202020204" pitchFamily="34" charset="0"/>
            </a:endParaRPr>
          </a:p>
        </p:txBody>
      </p:sp>
      <p:sp>
        <p:nvSpPr>
          <p:cNvPr id="20" name="Rectangle 19"/>
          <p:cNvSpPr/>
          <p:nvPr/>
        </p:nvSpPr>
        <p:spPr>
          <a:xfrm>
            <a:off x="3872737" y="5200650"/>
            <a:ext cx="4892685" cy="1077218"/>
          </a:xfrm>
          <a:prstGeom prst="rect">
            <a:avLst/>
          </a:prstGeom>
        </p:spPr>
        <p:txBody>
          <a:bodyPr wrap="none">
            <a:spAutoFit/>
          </a:bodyPr>
          <a:lstStyle/>
          <a:p>
            <a:pPr algn="ctr"/>
            <a:r>
              <a:rPr lang="en-US" sz="3200" dirty="0">
                <a:latin typeface="Century Gothic" panose="020B0502020202020204" pitchFamily="34" charset="0"/>
              </a:rPr>
              <a:t>Find Us On The Web:</a:t>
            </a:r>
          </a:p>
          <a:p>
            <a:pPr algn="ctr"/>
            <a:r>
              <a:rPr lang="en-US" sz="3200" b="1" dirty="0">
                <a:solidFill>
                  <a:srgbClr val="005A9E"/>
                </a:solidFill>
                <a:latin typeface="Century Gothic" panose="020B0502020202020204" pitchFamily="34" charset="0"/>
              </a:rPr>
              <a:t>www.myworkdrive.com</a:t>
            </a: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6775" t="27851" r="18192" b="27851"/>
          <a:stretch/>
        </p:blipFill>
        <p:spPr>
          <a:xfrm>
            <a:off x="10766764" y="5600766"/>
            <a:ext cx="1306416" cy="807483"/>
          </a:xfrm>
          <a:prstGeom prst="rect">
            <a:avLst/>
          </a:prstGeom>
        </p:spPr>
      </p:pic>
    </p:spTree>
    <p:extLst>
      <p:ext uri="{BB962C8B-B14F-4D97-AF65-F5344CB8AC3E}">
        <p14:creationId xmlns:p14="http://schemas.microsoft.com/office/powerpoint/2010/main" val="290608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Box 2"/>
          <p:cNvSpPr txBox="1"/>
          <p:nvPr/>
        </p:nvSpPr>
        <p:spPr>
          <a:xfrm>
            <a:off x="5365584" y="2026641"/>
            <a:ext cx="5502126" cy="1323439"/>
          </a:xfrm>
          <a:prstGeom prst="rect">
            <a:avLst/>
          </a:prstGeom>
          <a:noFill/>
        </p:spPr>
        <p:txBody>
          <a:bodyPr wrap="square" rtlCol="0">
            <a:spAutoFit/>
          </a:bodyPr>
          <a:lstStyle/>
          <a:p>
            <a:pPr algn="ctr" fontAlgn="base"/>
            <a:r>
              <a:rPr lang="en-US" sz="4000" dirty="0">
                <a:solidFill>
                  <a:schemeClr val="bg1"/>
                </a:solidFill>
                <a:latin typeface="Calibri" panose="020F0502020204030204" pitchFamily="34" charset="0"/>
                <a:ea typeface="Times New Roman" panose="02020603050405020304" pitchFamily="18" charset="0"/>
              </a:rPr>
              <a:t>External Public File Sharing</a:t>
            </a:r>
            <a:endParaRPr lang="en-US" sz="4000" b="1" dirty="0">
              <a:solidFill>
                <a:schemeClr val="bg1"/>
              </a:solidFill>
              <a:latin typeface="inherit"/>
              <a:ea typeface="Times New Roman" panose="02020603050405020304" pitchFamily="18" charset="0"/>
            </a:endParaRPr>
          </a:p>
        </p:txBody>
      </p:sp>
      <p:pic>
        <p:nvPicPr>
          <p:cNvPr id="6" name="Picture 5">
            <a:extLst>
              <a:ext uri="{FF2B5EF4-FFF2-40B4-BE49-F238E27FC236}">
                <a16:creationId xmlns:a16="http://schemas.microsoft.com/office/drawing/2014/main" id="{49B98C95-BDF2-42BD-871B-59BA9BECA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258235" cy="6858000"/>
          </a:xfrm>
          <a:prstGeom prst="rect">
            <a:avLst/>
          </a:prstGeom>
        </p:spPr>
      </p:pic>
      <p:pic>
        <p:nvPicPr>
          <p:cNvPr id="7" name="Picture 6">
            <a:extLst>
              <a:ext uri="{FF2B5EF4-FFF2-40B4-BE49-F238E27FC236}">
                <a16:creationId xmlns:a16="http://schemas.microsoft.com/office/drawing/2014/main" id="{62C05405-4D5F-4FEB-80B8-95D07A5F9809}"/>
              </a:ext>
            </a:extLst>
          </p:cNvPr>
          <p:cNvPicPr>
            <a:picLocks noChangeAspect="1"/>
          </p:cNvPicPr>
          <p:nvPr/>
        </p:nvPicPr>
        <p:blipFill>
          <a:blip r:embed="rId4"/>
          <a:stretch>
            <a:fillRect/>
          </a:stretch>
        </p:blipFill>
        <p:spPr>
          <a:xfrm>
            <a:off x="246923" y="-522606"/>
            <a:ext cx="3527696" cy="3075891"/>
          </a:xfrm>
          <a:prstGeom prst="rect">
            <a:avLst/>
          </a:prstGeom>
        </p:spPr>
      </p:pic>
    </p:spTree>
    <p:extLst>
      <p:ext uri="{BB962C8B-B14F-4D97-AF65-F5344CB8AC3E}">
        <p14:creationId xmlns:p14="http://schemas.microsoft.com/office/powerpoint/2010/main" val="2700472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735407" y="91327"/>
            <a:ext cx="10515599" cy="932688"/>
          </a:xfrm>
        </p:spPr>
        <p:txBody>
          <a:bodyPr>
            <a:normAutofit/>
          </a:bodyPr>
          <a:lstStyle/>
          <a:p>
            <a:r>
              <a:rPr lang="en-US" sz="5400" dirty="0"/>
              <a:t>Web Client</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090640" y="716122"/>
            <a:ext cx="2881796" cy="420624"/>
          </a:xfrm>
        </p:spPr>
        <p:txBody>
          <a:bodyPr>
            <a:normAutofit/>
          </a:bodyPr>
          <a:lstStyle/>
          <a:p>
            <a:pPr algn="l"/>
            <a:r>
              <a:rPr lang="en-US" dirty="0"/>
              <a:t>Share a file</a:t>
            </a:r>
          </a:p>
        </p:txBody>
      </p:sp>
      <p:pic>
        <p:nvPicPr>
          <p:cNvPr id="5" name="Picture 4" descr="Graphical user interface, application&#10;&#10;Description automatically generated">
            <a:extLst>
              <a:ext uri="{FF2B5EF4-FFF2-40B4-BE49-F238E27FC236}">
                <a16:creationId xmlns:a16="http://schemas.microsoft.com/office/drawing/2014/main" id="{09402B69-3F22-A127-940D-31F26F151357}"/>
              </a:ext>
            </a:extLst>
          </p:cNvPr>
          <p:cNvPicPr>
            <a:picLocks noChangeAspect="1"/>
          </p:cNvPicPr>
          <p:nvPr/>
        </p:nvPicPr>
        <p:blipFill>
          <a:blip r:embed="rId2"/>
          <a:stretch>
            <a:fillRect/>
          </a:stretch>
        </p:blipFill>
        <p:spPr>
          <a:xfrm>
            <a:off x="467137" y="1223778"/>
            <a:ext cx="4910596" cy="3020016"/>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2E2179A-B48B-D626-804D-D00AB9ADA2CF}"/>
              </a:ext>
            </a:extLst>
          </p:cNvPr>
          <p:cNvPicPr>
            <a:picLocks noChangeAspect="1"/>
          </p:cNvPicPr>
          <p:nvPr/>
        </p:nvPicPr>
        <p:blipFill>
          <a:blip r:embed="rId3"/>
          <a:stretch>
            <a:fillRect/>
          </a:stretch>
        </p:blipFill>
        <p:spPr>
          <a:xfrm>
            <a:off x="7521330" y="1223778"/>
            <a:ext cx="3832468" cy="3363803"/>
          </a:xfrm>
          <a:prstGeom prst="rect">
            <a:avLst/>
          </a:prstGeom>
        </p:spPr>
      </p:pic>
      <p:sp>
        <p:nvSpPr>
          <p:cNvPr id="6" name="Subtitle 2">
            <a:extLst>
              <a:ext uri="{FF2B5EF4-FFF2-40B4-BE49-F238E27FC236}">
                <a16:creationId xmlns:a16="http://schemas.microsoft.com/office/drawing/2014/main" id="{A46049A7-9FD6-1694-B47A-7326433763B6}"/>
              </a:ext>
            </a:extLst>
          </p:cNvPr>
          <p:cNvSpPr txBox="1">
            <a:spLocks/>
          </p:cNvSpPr>
          <p:nvPr/>
        </p:nvSpPr>
        <p:spPr>
          <a:xfrm>
            <a:off x="1806435" y="749033"/>
            <a:ext cx="2881796" cy="4206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Public sharing</a:t>
            </a:r>
          </a:p>
        </p:txBody>
      </p:sp>
      <p:pic>
        <p:nvPicPr>
          <p:cNvPr id="7" name="Picture 6" descr="Graphical user interface, text, application, email&#10;&#10;Description automatically generated">
            <a:extLst>
              <a:ext uri="{FF2B5EF4-FFF2-40B4-BE49-F238E27FC236}">
                <a16:creationId xmlns:a16="http://schemas.microsoft.com/office/drawing/2014/main" id="{C91718BE-3CC1-80AB-261F-E612049B8591}"/>
              </a:ext>
            </a:extLst>
          </p:cNvPr>
          <p:cNvPicPr>
            <a:picLocks noChangeAspect="1"/>
          </p:cNvPicPr>
          <p:nvPr/>
        </p:nvPicPr>
        <p:blipFill>
          <a:blip r:embed="rId4"/>
          <a:stretch>
            <a:fillRect/>
          </a:stretch>
        </p:blipFill>
        <p:spPr>
          <a:xfrm>
            <a:off x="3247333" y="4587581"/>
            <a:ext cx="5697334" cy="2301083"/>
          </a:xfrm>
          <a:prstGeom prst="rect">
            <a:avLst/>
          </a:prstGeom>
        </p:spPr>
      </p:pic>
      <p:sp>
        <p:nvSpPr>
          <p:cNvPr id="8" name="Subtitle 2">
            <a:extLst>
              <a:ext uri="{FF2B5EF4-FFF2-40B4-BE49-F238E27FC236}">
                <a16:creationId xmlns:a16="http://schemas.microsoft.com/office/drawing/2014/main" id="{6DDD74B8-1B48-CBDC-525C-A35A45A2ED57}"/>
              </a:ext>
            </a:extLst>
          </p:cNvPr>
          <p:cNvSpPr txBox="1">
            <a:spLocks/>
          </p:cNvSpPr>
          <p:nvPr/>
        </p:nvSpPr>
        <p:spPr>
          <a:xfrm>
            <a:off x="4552309" y="4243794"/>
            <a:ext cx="2881796" cy="4206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Shared User View</a:t>
            </a:r>
          </a:p>
        </p:txBody>
      </p:sp>
    </p:spTree>
    <p:extLst>
      <p:ext uri="{BB962C8B-B14F-4D97-AF65-F5344CB8AC3E}">
        <p14:creationId xmlns:p14="http://schemas.microsoft.com/office/powerpoint/2010/main" val="1534548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dirty="0"/>
              <a:t>Map Drive</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38199" y="1335726"/>
            <a:ext cx="10515599" cy="420624"/>
          </a:xfrm>
        </p:spPr>
        <p:txBody>
          <a:bodyPr>
            <a:normAutofit/>
          </a:bodyPr>
          <a:lstStyle/>
          <a:p>
            <a:pPr algn="l"/>
            <a:r>
              <a:rPr lang="en-US" dirty="0"/>
              <a:t>Share a File/Folder</a:t>
            </a:r>
          </a:p>
        </p:txBody>
      </p:sp>
      <p:pic>
        <p:nvPicPr>
          <p:cNvPr id="6" name="Picture 5" descr="Graphical user interface, application&#10;&#10;Description automatically generated">
            <a:extLst>
              <a:ext uri="{FF2B5EF4-FFF2-40B4-BE49-F238E27FC236}">
                <a16:creationId xmlns:a16="http://schemas.microsoft.com/office/drawing/2014/main" id="{BF1AC5CB-A9F4-3B8A-3FC1-43FF02D77337}"/>
              </a:ext>
            </a:extLst>
          </p:cNvPr>
          <p:cNvPicPr>
            <a:picLocks noChangeAspect="1"/>
          </p:cNvPicPr>
          <p:nvPr/>
        </p:nvPicPr>
        <p:blipFill>
          <a:blip r:embed="rId2"/>
          <a:stretch>
            <a:fillRect/>
          </a:stretch>
        </p:blipFill>
        <p:spPr>
          <a:xfrm>
            <a:off x="949622" y="1936847"/>
            <a:ext cx="4157249" cy="2798777"/>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F152731B-B77E-2186-16F1-E46252985AB7}"/>
              </a:ext>
            </a:extLst>
          </p:cNvPr>
          <p:cNvPicPr>
            <a:picLocks noChangeAspect="1"/>
          </p:cNvPicPr>
          <p:nvPr/>
        </p:nvPicPr>
        <p:blipFill>
          <a:blip r:embed="rId3"/>
          <a:stretch>
            <a:fillRect/>
          </a:stretch>
        </p:blipFill>
        <p:spPr>
          <a:xfrm>
            <a:off x="6771520" y="2383350"/>
            <a:ext cx="3684445" cy="4402959"/>
          </a:xfrm>
          <a:prstGeom prst="rect">
            <a:avLst/>
          </a:prstGeom>
        </p:spPr>
      </p:pic>
      <p:sp>
        <p:nvSpPr>
          <p:cNvPr id="5" name="Subtitle 2">
            <a:extLst>
              <a:ext uri="{FF2B5EF4-FFF2-40B4-BE49-F238E27FC236}">
                <a16:creationId xmlns:a16="http://schemas.microsoft.com/office/drawing/2014/main" id="{F1E0F89C-5F92-D9E5-59BF-E2A51C07FF7E}"/>
              </a:ext>
            </a:extLst>
          </p:cNvPr>
          <p:cNvSpPr txBox="1">
            <a:spLocks/>
          </p:cNvSpPr>
          <p:nvPr/>
        </p:nvSpPr>
        <p:spPr>
          <a:xfrm>
            <a:off x="6771521" y="1534450"/>
            <a:ext cx="3919331" cy="4206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Share a File/Folder Details</a:t>
            </a:r>
          </a:p>
        </p:txBody>
      </p:sp>
    </p:spTree>
    <p:extLst>
      <p:ext uri="{BB962C8B-B14F-4D97-AF65-F5344CB8AC3E}">
        <p14:creationId xmlns:p14="http://schemas.microsoft.com/office/powerpoint/2010/main" val="13701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Box 2"/>
          <p:cNvSpPr txBox="1"/>
          <p:nvPr/>
        </p:nvSpPr>
        <p:spPr>
          <a:xfrm>
            <a:off x="5365584" y="2026641"/>
            <a:ext cx="5502126" cy="1323439"/>
          </a:xfrm>
          <a:prstGeom prst="rect">
            <a:avLst/>
          </a:prstGeom>
          <a:noFill/>
        </p:spPr>
        <p:txBody>
          <a:bodyPr wrap="square" rtlCol="0">
            <a:spAutoFit/>
          </a:bodyPr>
          <a:lstStyle/>
          <a:p>
            <a:pPr algn="ctr" fontAlgn="base"/>
            <a:r>
              <a:rPr lang="en-US" sz="4000" dirty="0">
                <a:solidFill>
                  <a:schemeClr val="bg1"/>
                </a:solidFill>
                <a:latin typeface="Calibri" panose="020F0502020204030204" pitchFamily="34" charset="0"/>
                <a:ea typeface="Times New Roman" panose="02020603050405020304" pitchFamily="18" charset="0"/>
              </a:rPr>
              <a:t>OneDrive/SharePoint</a:t>
            </a:r>
          </a:p>
          <a:p>
            <a:pPr algn="ctr" fontAlgn="base"/>
            <a:r>
              <a:rPr lang="en-US" sz="4000" dirty="0">
                <a:solidFill>
                  <a:schemeClr val="bg1"/>
                </a:solidFill>
                <a:latin typeface="Calibri" panose="020F0502020204030204" pitchFamily="34" charset="0"/>
                <a:ea typeface="Times New Roman" panose="02020603050405020304" pitchFamily="18" charset="0"/>
              </a:rPr>
              <a:t>Storage</a:t>
            </a:r>
            <a:endParaRPr lang="en-US" sz="4000" b="1" dirty="0">
              <a:solidFill>
                <a:schemeClr val="bg1"/>
              </a:solidFill>
              <a:latin typeface="inherit"/>
              <a:ea typeface="Times New Roman" panose="02020603050405020304" pitchFamily="18" charset="0"/>
            </a:endParaRPr>
          </a:p>
        </p:txBody>
      </p:sp>
      <p:pic>
        <p:nvPicPr>
          <p:cNvPr id="6" name="Picture 5">
            <a:extLst>
              <a:ext uri="{FF2B5EF4-FFF2-40B4-BE49-F238E27FC236}">
                <a16:creationId xmlns:a16="http://schemas.microsoft.com/office/drawing/2014/main" id="{49B98C95-BDF2-42BD-871B-59BA9BECA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258235" cy="6858000"/>
          </a:xfrm>
          <a:prstGeom prst="rect">
            <a:avLst/>
          </a:prstGeom>
        </p:spPr>
      </p:pic>
      <p:pic>
        <p:nvPicPr>
          <p:cNvPr id="7" name="Picture 6">
            <a:extLst>
              <a:ext uri="{FF2B5EF4-FFF2-40B4-BE49-F238E27FC236}">
                <a16:creationId xmlns:a16="http://schemas.microsoft.com/office/drawing/2014/main" id="{62C05405-4D5F-4FEB-80B8-95D07A5F9809}"/>
              </a:ext>
            </a:extLst>
          </p:cNvPr>
          <p:cNvPicPr>
            <a:picLocks noChangeAspect="1"/>
          </p:cNvPicPr>
          <p:nvPr/>
        </p:nvPicPr>
        <p:blipFill>
          <a:blip r:embed="rId4"/>
          <a:stretch>
            <a:fillRect/>
          </a:stretch>
        </p:blipFill>
        <p:spPr>
          <a:xfrm>
            <a:off x="246923" y="-522606"/>
            <a:ext cx="3527696" cy="3075891"/>
          </a:xfrm>
          <a:prstGeom prst="rect">
            <a:avLst/>
          </a:prstGeom>
        </p:spPr>
      </p:pic>
    </p:spTree>
    <p:extLst>
      <p:ext uri="{BB962C8B-B14F-4D97-AF65-F5344CB8AC3E}">
        <p14:creationId xmlns:p14="http://schemas.microsoft.com/office/powerpoint/2010/main" val="2475965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dirty="0"/>
              <a:t>MyWorkDrive Web Client</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38200" y="1335726"/>
            <a:ext cx="4899112" cy="420624"/>
          </a:xfrm>
        </p:spPr>
        <p:txBody>
          <a:bodyPr>
            <a:normAutofit/>
          </a:bodyPr>
          <a:lstStyle/>
          <a:p>
            <a:pPr algn="l"/>
            <a:r>
              <a:rPr lang="en-US" dirty="0"/>
              <a:t>Web client View – SharePoint Site</a:t>
            </a:r>
          </a:p>
        </p:txBody>
      </p:sp>
      <p:pic>
        <p:nvPicPr>
          <p:cNvPr id="5" name="Picture 4" descr="Graphical user interface, text, application&#10;&#10;Description automatically generated">
            <a:extLst>
              <a:ext uri="{FF2B5EF4-FFF2-40B4-BE49-F238E27FC236}">
                <a16:creationId xmlns:a16="http://schemas.microsoft.com/office/drawing/2014/main" id="{309560FD-23D3-5175-0552-7B739E472F4F}"/>
              </a:ext>
            </a:extLst>
          </p:cNvPr>
          <p:cNvPicPr>
            <a:picLocks noChangeAspect="1"/>
          </p:cNvPicPr>
          <p:nvPr/>
        </p:nvPicPr>
        <p:blipFill>
          <a:blip r:embed="rId2"/>
          <a:stretch>
            <a:fillRect/>
          </a:stretch>
        </p:blipFill>
        <p:spPr>
          <a:xfrm>
            <a:off x="838198" y="2196289"/>
            <a:ext cx="4899113" cy="2459144"/>
          </a:xfrm>
          <a:prstGeom prst="rect">
            <a:avLst/>
          </a:prstGeom>
        </p:spPr>
      </p:pic>
      <p:pic>
        <p:nvPicPr>
          <p:cNvPr id="4" name="Picture 3">
            <a:extLst>
              <a:ext uri="{FF2B5EF4-FFF2-40B4-BE49-F238E27FC236}">
                <a16:creationId xmlns:a16="http://schemas.microsoft.com/office/drawing/2014/main" id="{820FC445-AB2E-536F-9F0F-FBA190EF56D0}"/>
              </a:ext>
            </a:extLst>
          </p:cNvPr>
          <p:cNvPicPr>
            <a:picLocks noChangeAspect="1"/>
          </p:cNvPicPr>
          <p:nvPr/>
        </p:nvPicPr>
        <p:blipFill>
          <a:blip r:embed="rId3"/>
          <a:stretch>
            <a:fillRect/>
          </a:stretch>
        </p:blipFill>
        <p:spPr>
          <a:xfrm>
            <a:off x="6236675" y="3139224"/>
            <a:ext cx="5257800" cy="2660230"/>
          </a:xfrm>
          <a:prstGeom prst="rect">
            <a:avLst/>
          </a:prstGeom>
        </p:spPr>
      </p:pic>
      <p:sp>
        <p:nvSpPr>
          <p:cNvPr id="6" name="Subtitle 2">
            <a:extLst>
              <a:ext uri="{FF2B5EF4-FFF2-40B4-BE49-F238E27FC236}">
                <a16:creationId xmlns:a16="http://schemas.microsoft.com/office/drawing/2014/main" id="{BACB3DFA-2F7A-9584-36E4-A4CEE3F61764}"/>
              </a:ext>
            </a:extLst>
          </p:cNvPr>
          <p:cNvSpPr txBox="1">
            <a:spLocks/>
          </p:cNvSpPr>
          <p:nvPr/>
        </p:nvSpPr>
        <p:spPr>
          <a:xfrm>
            <a:off x="6236675" y="2468787"/>
            <a:ext cx="4899112" cy="4206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Web client View – OneDrive Site</a:t>
            </a:r>
          </a:p>
        </p:txBody>
      </p:sp>
    </p:spTree>
    <p:extLst>
      <p:ext uri="{BB962C8B-B14F-4D97-AF65-F5344CB8AC3E}">
        <p14:creationId xmlns:p14="http://schemas.microsoft.com/office/powerpoint/2010/main" val="2309643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dirty="0"/>
              <a:t>MyWorkDrive Map Drive Client</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683452" y="1335726"/>
            <a:ext cx="4899112" cy="420624"/>
          </a:xfrm>
        </p:spPr>
        <p:txBody>
          <a:bodyPr>
            <a:normAutofit/>
          </a:bodyPr>
          <a:lstStyle/>
          <a:p>
            <a:pPr algn="l"/>
            <a:r>
              <a:rPr lang="en-US" dirty="0"/>
              <a:t> SharePoint Site</a:t>
            </a:r>
          </a:p>
        </p:txBody>
      </p:sp>
      <p:sp>
        <p:nvSpPr>
          <p:cNvPr id="6" name="Subtitle 2">
            <a:extLst>
              <a:ext uri="{FF2B5EF4-FFF2-40B4-BE49-F238E27FC236}">
                <a16:creationId xmlns:a16="http://schemas.microsoft.com/office/drawing/2014/main" id="{BACB3DFA-2F7A-9584-36E4-A4CEE3F61764}"/>
              </a:ext>
            </a:extLst>
          </p:cNvPr>
          <p:cNvSpPr txBox="1">
            <a:spLocks/>
          </p:cNvSpPr>
          <p:nvPr/>
        </p:nvSpPr>
        <p:spPr>
          <a:xfrm>
            <a:off x="6461763" y="2468787"/>
            <a:ext cx="4899112" cy="4206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 OneDrive</a:t>
            </a:r>
          </a:p>
        </p:txBody>
      </p:sp>
      <p:pic>
        <p:nvPicPr>
          <p:cNvPr id="8" name="Picture 7">
            <a:extLst>
              <a:ext uri="{FF2B5EF4-FFF2-40B4-BE49-F238E27FC236}">
                <a16:creationId xmlns:a16="http://schemas.microsoft.com/office/drawing/2014/main" id="{4295AE52-A83C-5EE1-CDCA-6CEAABD31A71}"/>
              </a:ext>
            </a:extLst>
          </p:cNvPr>
          <p:cNvPicPr>
            <a:picLocks noChangeAspect="1"/>
          </p:cNvPicPr>
          <p:nvPr/>
        </p:nvPicPr>
        <p:blipFill>
          <a:blip r:embed="rId2"/>
          <a:stretch>
            <a:fillRect/>
          </a:stretch>
        </p:blipFill>
        <p:spPr>
          <a:xfrm>
            <a:off x="496088" y="1944171"/>
            <a:ext cx="5583336" cy="3056478"/>
          </a:xfrm>
          <a:prstGeom prst="rect">
            <a:avLst/>
          </a:prstGeom>
        </p:spPr>
      </p:pic>
      <p:pic>
        <p:nvPicPr>
          <p:cNvPr id="12" name="Picture 11">
            <a:extLst>
              <a:ext uri="{FF2B5EF4-FFF2-40B4-BE49-F238E27FC236}">
                <a16:creationId xmlns:a16="http://schemas.microsoft.com/office/drawing/2014/main" id="{59BE8A22-836E-4F1E-FF31-1780D84FED47}"/>
              </a:ext>
            </a:extLst>
          </p:cNvPr>
          <p:cNvPicPr>
            <a:picLocks noChangeAspect="1"/>
          </p:cNvPicPr>
          <p:nvPr/>
        </p:nvPicPr>
        <p:blipFill>
          <a:blip r:embed="rId3"/>
          <a:stretch>
            <a:fillRect/>
          </a:stretch>
        </p:blipFill>
        <p:spPr>
          <a:xfrm>
            <a:off x="6461763" y="2959750"/>
            <a:ext cx="4736120" cy="3069217"/>
          </a:xfrm>
          <a:prstGeom prst="rect">
            <a:avLst/>
          </a:prstGeom>
        </p:spPr>
      </p:pic>
    </p:spTree>
    <p:extLst>
      <p:ext uri="{BB962C8B-B14F-4D97-AF65-F5344CB8AC3E}">
        <p14:creationId xmlns:p14="http://schemas.microsoft.com/office/powerpoint/2010/main" val="287598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0FF0DC-075C-4AAB-9DCF-D6891D223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8983" y="4977497"/>
            <a:ext cx="11330986" cy="1109268"/>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endParaRPr lang="en-US" sz="2000" kern="1200" dirty="0">
              <a:solidFill>
                <a:schemeClr val="tx1"/>
              </a:solidFill>
              <a:latin typeface="+mj-lt"/>
              <a:ea typeface="+mj-ea"/>
              <a:cs typeface="+mj-cs"/>
            </a:endParaRPr>
          </a:p>
          <a:p>
            <a:pPr algn="ctr">
              <a:lnSpc>
                <a:spcPct val="90000"/>
              </a:lnSpc>
              <a:spcBef>
                <a:spcPct val="0"/>
              </a:spcBef>
              <a:spcAft>
                <a:spcPts val="600"/>
              </a:spcAft>
            </a:pPr>
            <a:r>
              <a:rPr lang="en-US" sz="5200" kern="1200" dirty="0">
                <a:solidFill>
                  <a:schemeClr val="tx1"/>
                </a:solidFill>
                <a:latin typeface="+mj-lt"/>
                <a:ea typeface="+mj-ea"/>
                <a:cs typeface="+mj-cs"/>
              </a:rPr>
              <a:t>Today’s MyWorkDrive Presenters</a:t>
            </a:r>
          </a:p>
          <a:p>
            <a:pPr marL="571500" indent="-571500" algn="ctr">
              <a:lnSpc>
                <a:spcPct val="90000"/>
              </a:lnSpc>
              <a:spcBef>
                <a:spcPct val="0"/>
              </a:spcBef>
              <a:spcAft>
                <a:spcPts val="600"/>
              </a:spcAft>
            </a:pPr>
            <a:endParaRPr lang="en-US" sz="2000" kern="1200" dirty="0">
              <a:solidFill>
                <a:schemeClr val="tx1"/>
              </a:solidFill>
              <a:latin typeface="+mj-lt"/>
              <a:ea typeface="+mj-ea"/>
              <a:cs typeface="+mj-cs"/>
            </a:endParaRPr>
          </a:p>
        </p:txBody>
      </p:sp>
      <p:cxnSp>
        <p:nvCxnSpPr>
          <p:cNvPr id="15" name="Straight Connector 14">
            <a:extLst>
              <a:ext uri="{FF2B5EF4-FFF2-40B4-BE49-F238E27FC236}">
                <a16:creationId xmlns:a16="http://schemas.microsoft.com/office/drawing/2014/main" id="{D9F6DA4C-FF64-4F34-9D58-FC2ED8095D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12212" y="1183158"/>
            <a:ext cx="0" cy="21209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D089E77-BCB3-490A-AD15-0F2B83DA8E7D}"/>
              </a:ext>
            </a:extLst>
          </p:cNvPr>
          <p:cNvPicPr>
            <a:picLocks noChangeAspect="1"/>
          </p:cNvPicPr>
          <p:nvPr/>
        </p:nvPicPr>
        <p:blipFill rotWithShape="1">
          <a:blip r:embed="rId3"/>
          <a:srcRect l="750" r="4248" b="-2"/>
          <a:stretch/>
        </p:blipFill>
        <p:spPr>
          <a:xfrm>
            <a:off x="1310636" y="918620"/>
            <a:ext cx="2384861" cy="2510380"/>
          </a:xfrm>
          <a:prstGeom prst="rect">
            <a:avLst/>
          </a:prstGeom>
        </p:spPr>
      </p:pic>
      <p:cxnSp>
        <p:nvCxnSpPr>
          <p:cNvPr id="17" name="Straight Connector 16">
            <a:extLst>
              <a:ext uri="{FF2B5EF4-FFF2-40B4-BE49-F238E27FC236}">
                <a16:creationId xmlns:a16="http://schemas.microsoft.com/office/drawing/2014/main" id="{06FA45BD-42C5-4C6B-AFAF-745ABE6421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63558" y="1183158"/>
            <a:ext cx="0" cy="21209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D727D26-6197-4BAA-A492-93EF165C2551}"/>
              </a:ext>
            </a:extLst>
          </p:cNvPr>
          <p:cNvPicPr>
            <a:picLocks noChangeAspect="1"/>
          </p:cNvPicPr>
          <p:nvPr/>
        </p:nvPicPr>
        <p:blipFill rotWithShape="1">
          <a:blip r:embed="rId4"/>
          <a:srcRect l="5000" r="-2" b="-2"/>
          <a:stretch/>
        </p:blipFill>
        <p:spPr>
          <a:xfrm>
            <a:off x="8896988" y="989195"/>
            <a:ext cx="2384861" cy="2510380"/>
          </a:xfrm>
          <a:prstGeom prst="rect">
            <a:avLst/>
          </a:prstGeom>
        </p:spPr>
      </p:pic>
      <p:sp>
        <p:nvSpPr>
          <p:cNvPr id="18" name="TextBox 17">
            <a:extLst>
              <a:ext uri="{FF2B5EF4-FFF2-40B4-BE49-F238E27FC236}">
                <a16:creationId xmlns:a16="http://schemas.microsoft.com/office/drawing/2014/main" id="{104ACE49-532A-4E9F-A6AB-1A333F9FC453}"/>
              </a:ext>
            </a:extLst>
          </p:cNvPr>
          <p:cNvSpPr txBox="1"/>
          <p:nvPr/>
        </p:nvSpPr>
        <p:spPr>
          <a:xfrm>
            <a:off x="1183732" y="3947647"/>
            <a:ext cx="2395451" cy="824644"/>
          </a:xfrm>
          <a:prstGeom prst="rect">
            <a:avLst/>
          </a:prstGeom>
        </p:spPr>
        <p:txBody>
          <a:bodyPr vert="horz" lIns="91440" tIns="45720" rIns="91440" bIns="45720" rtlCol="0" anchor="b">
            <a:normAutofit/>
          </a:bodyPr>
          <a:lstStyle/>
          <a:p>
            <a:pPr marL="571500" indent="-571500" algn="ctr">
              <a:lnSpc>
                <a:spcPct val="90000"/>
              </a:lnSpc>
              <a:spcBef>
                <a:spcPct val="0"/>
              </a:spcBef>
              <a:spcAft>
                <a:spcPts val="600"/>
              </a:spcAft>
            </a:pPr>
            <a:endParaRPr lang="en-US" sz="2000" kern="1200" dirty="0">
              <a:solidFill>
                <a:schemeClr val="tx1"/>
              </a:solidFill>
              <a:latin typeface="+mj-lt"/>
              <a:ea typeface="+mj-ea"/>
              <a:cs typeface="+mj-cs"/>
            </a:endParaRPr>
          </a:p>
        </p:txBody>
      </p:sp>
      <p:sp>
        <p:nvSpPr>
          <p:cNvPr id="20" name="TextBox 19">
            <a:extLst>
              <a:ext uri="{FF2B5EF4-FFF2-40B4-BE49-F238E27FC236}">
                <a16:creationId xmlns:a16="http://schemas.microsoft.com/office/drawing/2014/main" id="{76CC6485-2075-48B3-BCB9-88295AC0BADA}"/>
              </a:ext>
            </a:extLst>
          </p:cNvPr>
          <p:cNvSpPr txBox="1"/>
          <p:nvPr/>
        </p:nvSpPr>
        <p:spPr>
          <a:xfrm>
            <a:off x="4757512" y="4004808"/>
            <a:ext cx="2395451" cy="824644"/>
          </a:xfrm>
          <a:prstGeom prst="rect">
            <a:avLst/>
          </a:prstGeom>
        </p:spPr>
        <p:txBody>
          <a:bodyPr vert="horz" lIns="91440" tIns="45720" rIns="91440" bIns="45720" rtlCol="0" anchor="b">
            <a:normAutofit/>
          </a:bodyPr>
          <a:lstStyle/>
          <a:p>
            <a:pPr marL="571500" indent="-571500" algn="ctr">
              <a:lnSpc>
                <a:spcPct val="90000"/>
              </a:lnSpc>
              <a:spcBef>
                <a:spcPct val="0"/>
              </a:spcBef>
              <a:spcAft>
                <a:spcPts val="600"/>
              </a:spcAft>
            </a:pPr>
            <a:endParaRPr lang="en-US" sz="2000" kern="1200" dirty="0">
              <a:solidFill>
                <a:schemeClr val="tx1"/>
              </a:solidFill>
              <a:latin typeface="+mj-lt"/>
              <a:ea typeface="+mj-ea"/>
              <a:cs typeface="+mj-cs"/>
            </a:endParaRPr>
          </a:p>
        </p:txBody>
      </p:sp>
      <p:sp>
        <p:nvSpPr>
          <p:cNvPr id="22" name="TextBox 21">
            <a:extLst>
              <a:ext uri="{FF2B5EF4-FFF2-40B4-BE49-F238E27FC236}">
                <a16:creationId xmlns:a16="http://schemas.microsoft.com/office/drawing/2014/main" id="{285EA394-7F0F-4001-AFA2-1524449B6D8B}"/>
              </a:ext>
            </a:extLst>
          </p:cNvPr>
          <p:cNvSpPr txBox="1"/>
          <p:nvPr/>
        </p:nvSpPr>
        <p:spPr>
          <a:xfrm>
            <a:off x="8771405" y="4003082"/>
            <a:ext cx="2395451" cy="82464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000" kern="1200" dirty="0">
                <a:solidFill>
                  <a:schemeClr val="tx1"/>
                </a:solidFill>
                <a:latin typeface="+mj-lt"/>
                <a:ea typeface="+mj-ea"/>
                <a:cs typeface="+mj-cs"/>
              </a:rPr>
              <a:t>Scott Miller</a:t>
            </a:r>
          </a:p>
          <a:p>
            <a:pPr algn="ctr">
              <a:lnSpc>
                <a:spcPct val="90000"/>
              </a:lnSpc>
              <a:spcBef>
                <a:spcPct val="0"/>
              </a:spcBef>
              <a:spcAft>
                <a:spcPts val="600"/>
              </a:spcAft>
            </a:pPr>
            <a:r>
              <a:rPr lang="en-US" sz="2000" kern="1200" dirty="0">
                <a:solidFill>
                  <a:schemeClr val="tx1"/>
                </a:solidFill>
                <a:latin typeface="+mj-lt"/>
                <a:ea typeface="+mj-ea"/>
                <a:cs typeface="+mj-cs"/>
              </a:rPr>
              <a:t>VP, Engineering</a:t>
            </a:r>
          </a:p>
          <a:p>
            <a:pPr marL="571500" indent="-571500" algn="ctr">
              <a:lnSpc>
                <a:spcPct val="90000"/>
              </a:lnSpc>
              <a:spcBef>
                <a:spcPct val="0"/>
              </a:spcBef>
              <a:spcAft>
                <a:spcPts val="600"/>
              </a:spcAft>
            </a:pPr>
            <a:endParaRPr lang="en-US" sz="2000" kern="1200" dirty="0">
              <a:solidFill>
                <a:schemeClr val="tx1"/>
              </a:solidFill>
              <a:latin typeface="+mj-lt"/>
              <a:ea typeface="+mj-ea"/>
              <a:cs typeface="+mj-cs"/>
            </a:endParaRPr>
          </a:p>
        </p:txBody>
      </p:sp>
      <p:sp>
        <p:nvSpPr>
          <p:cNvPr id="14" name="TextBox 13">
            <a:extLst>
              <a:ext uri="{FF2B5EF4-FFF2-40B4-BE49-F238E27FC236}">
                <a16:creationId xmlns:a16="http://schemas.microsoft.com/office/drawing/2014/main" id="{A63D37FB-DF2C-4956-ACB7-602390DC0C9D}"/>
              </a:ext>
            </a:extLst>
          </p:cNvPr>
          <p:cNvSpPr txBox="1"/>
          <p:nvPr/>
        </p:nvSpPr>
        <p:spPr>
          <a:xfrm>
            <a:off x="-544288" y="3742441"/>
            <a:ext cx="6094708" cy="723275"/>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a:ea typeface="+mn-ea"/>
                <a:cs typeface="+mn-cs"/>
              </a:rPr>
              <a:t>Dan Gordon</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a:ea typeface="+mn-ea"/>
                <a:cs typeface="+mn-cs"/>
              </a:rPr>
              <a:t>CEO, Co-Founder</a:t>
            </a:r>
          </a:p>
        </p:txBody>
      </p:sp>
      <p:sp>
        <p:nvSpPr>
          <p:cNvPr id="21" name="TextBox 20">
            <a:extLst>
              <a:ext uri="{FF2B5EF4-FFF2-40B4-BE49-F238E27FC236}">
                <a16:creationId xmlns:a16="http://schemas.microsoft.com/office/drawing/2014/main" id="{A6073E38-CF55-4321-8EFA-7FBCD6CDDE1A}"/>
              </a:ext>
            </a:extLst>
          </p:cNvPr>
          <p:cNvSpPr txBox="1"/>
          <p:nvPr/>
        </p:nvSpPr>
        <p:spPr>
          <a:xfrm>
            <a:off x="4320569" y="3806840"/>
            <a:ext cx="3951345" cy="667875"/>
          </a:xfrm>
          <a:prstGeom prst="rect">
            <a:avLst/>
          </a:prstGeom>
          <a:noFill/>
        </p:spPr>
        <p:txBody>
          <a:bodyPr wrap="square">
            <a:spAutoFit/>
          </a:bodyPr>
          <a:lstStyle/>
          <a:p>
            <a:pPr algn="ctr">
              <a:lnSpc>
                <a:spcPct val="90000"/>
              </a:lnSpc>
              <a:spcBef>
                <a:spcPct val="0"/>
              </a:spcBef>
              <a:spcAft>
                <a:spcPts val="600"/>
              </a:spcAft>
            </a:pPr>
            <a:r>
              <a:rPr lang="en-US" dirty="0">
                <a:latin typeface="+mj-lt"/>
                <a:ea typeface="+mj-ea"/>
                <a:cs typeface="+mj-cs"/>
              </a:rPr>
              <a:t>Rick Bantelman</a:t>
            </a:r>
            <a:endParaRPr lang="en-US" sz="1800" kern="1200" dirty="0">
              <a:solidFill>
                <a:schemeClr val="tx1"/>
              </a:solidFill>
              <a:latin typeface="+mj-lt"/>
              <a:ea typeface="+mj-ea"/>
              <a:cs typeface="+mj-cs"/>
            </a:endParaRPr>
          </a:p>
          <a:p>
            <a:pPr algn="ctr">
              <a:lnSpc>
                <a:spcPct val="90000"/>
              </a:lnSpc>
              <a:spcBef>
                <a:spcPct val="0"/>
              </a:spcBef>
              <a:spcAft>
                <a:spcPts val="600"/>
              </a:spcAft>
            </a:pPr>
            <a:r>
              <a:rPr lang="en-US" sz="1800" dirty="0">
                <a:latin typeface="+mj-lt"/>
                <a:ea typeface="+mj-ea"/>
                <a:cs typeface="+mj-cs"/>
              </a:rPr>
              <a:t>VP, Sales</a:t>
            </a:r>
            <a:endParaRPr lang="en-US" sz="1800" kern="1200" dirty="0">
              <a:solidFill>
                <a:schemeClr val="tx1"/>
              </a:solidFill>
              <a:latin typeface="+mj-lt"/>
              <a:ea typeface="+mj-ea"/>
              <a:cs typeface="+mj-cs"/>
            </a:endParaRPr>
          </a:p>
        </p:txBody>
      </p:sp>
      <p:pic>
        <p:nvPicPr>
          <p:cNvPr id="11" name="Picture 10">
            <a:extLst>
              <a:ext uri="{FF2B5EF4-FFF2-40B4-BE49-F238E27FC236}">
                <a16:creationId xmlns:a16="http://schemas.microsoft.com/office/drawing/2014/main" id="{8EA265D4-8E38-4766-B86A-DA276446AB86}"/>
              </a:ext>
            </a:extLst>
          </p:cNvPr>
          <p:cNvPicPr>
            <a:picLocks noChangeAspect="1"/>
          </p:cNvPicPr>
          <p:nvPr/>
        </p:nvPicPr>
        <p:blipFill>
          <a:blip r:embed="rId5"/>
          <a:srcRect/>
          <a:stretch/>
        </p:blipFill>
        <p:spPr>
          <a:xfrm>
            <a:off x="4888604" y="985387"/>
            <a:ext cx="2388029" cy="2470376"/>
          </a:xfrm>
          <a:prstGeom prst="rect">
            <a:avLst/>
          </a:prstGeom>
        </p:spPr>
      </p:pic>
    </p:spTree>
    <p:extLst>
      <p:ext uri="{BB962C8B-B14F-4D97-AF65-F5344CB8AC3E}">
        <p14:creationId xmlns:p14="http://schemas.microsoft.com/office/powerpoint/2010/main" val="12861001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Box 2"/>
          <p:cNvSpPr txBox="1"/>
          <p:nvPr/>
        </p:nvSpPr>
        <p:spPr>
          <a:xfrm>
            <a:off x="5365584" y="2026641"/>
            <a:ext cx="5502126" cy="707886"/>
          </a:xfrm>
          <a:prstGeom prst="rect">
            <a:avLst/>
          </a:prstGeom>
          <a:noFill/>
        </p:spPr>
        <p:txBody>
          <a:bodyPr wrap="square" rtlCol="0">
            <a:spAutoFit/>
          </a:bodyPr>
          <a:lstStyle/>
          <a:p>
            <a:pPr algn="ctr" fontAlgn="base"/>
            <a:r>
              <a:rPr lang="en-US" sz="4000" dirty="0">
                <a:solidFill>
                  <a:schemeClr val="bg1"/>
                </a:solidFill>
                <a:latin typeface="Calibri" panose="020F0502020204030204" pitchFamily="34" charset="0"/>
                <a:ea typeface="Times New Roman" panose="02020603050405020304" pitchFamily="18" charset="0"/>
              </a:rPr>
              <a:t>Integrations Tab</a:t>
            </a:r>
            <a:endParaRPr lang="en-US" sz="4000" b="1" dirty="0">
              <a:solidFill>
                <a:schemeClr val="bg1"/>
              </a:solidFill>
              <a:latin typeface="inherit"/>
              <a:ea typeface="Times New Roman" panose="02020603050405020304" pitchFamily="18" charset="0"/>
            </a:endParaRPr>
          </a:p>
        </p:txBody>
      </p:sp>
      <p:pic>
        <p:nvPicPr>
          <p:cNvPr id="6" name="Picture 5">
            <a:extLst>
              <a:ext uri="{FF2B5EF4-FFF2-40B4-BE49-F238E27FC236}">
                <a16:creationId xmlns:a16="http://schemas.microsoft.com/office/drawing/2014/main" id="{49B98C95-BDF2-42BD-871B-59BA9BECA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258235" cy="6858000"/>
          </a:xfrm>
          <a:prstGeom prst="rect">
            <a:avLst/>
          </a:prstGeom>
        </p:spPr>
      </p:pic>
      <p:pic>
        <p:nvPicPr>
          <p:cNvPr id="7" name="Picture 6">
            <a:extLst>
              <a:ext uri="{FF2B5EF4-FFF2-40B4-BE49-F238E27FC236}">
                <a16:creationId xmlns:a16="http://schemas.microsoft.com/office/drawing/2014/main" id="{62C05405-4D5F-4FEB-80B8-95D07A5F9809}"/>
              </a:ext>
            </a:extLst>
          </p:cNvPr>
          <p:cNvPicPr>
            <a:picLocks noChangeAspect="1"/>
          </p:cNvPicPr>
          <p:nvPr/>
        </p:nvPicPr>
        <p:blipFill>
          <a:blip r:embed="rId4"/>
          <a:stretch>
            <a:fillRect/>
          </a:stretch>
        </p:blipFill>
        <p:spPr>
          <a:xfrm>
            <a:off x="246923" y="-522606"/>
            <a:ext cx="3527696" cy="3075891"/>
          </a:xfrm>
          <a:prstGeom prst="rect">
            <a:avLst/>
          </a:prstGeom>
        </p:spPr>
      </p:pic>
    </p:spTree>
    <p:extLst>
      <p:ext uri="{BB962C8B-B14F-4D97-AF65-F5344CB8AC3E}">
        <p14:creationId xmlns:p14="http://schemas.microsoft.com/office/powerpoint/2010/main" val="34254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B6D06C-4F39-CFC7-2974-D1ECC5F694B0}"/>
              </a:ext>
            </a:extLst>
          </p:cNvPr>
          <p:cNvPicPr>
            <a:picLocks noChangeAspect="1"/>
          </p:cNvPicPr>
          <p:nvPr/>
        </p:nvPicPr>
        <p:blipFill>
          <a:blip r:embed="rId2"/>
          <a:stretch>
            <a:fillRect/>
          </a:stretch>
        </p:blipFill>
        <p:spPr>
          <a:xfrm>
            <a:off x="0" y="182880"/>
            <a:ext cx="12250629" cy="6574961"/>
          </a:xfrm>
          <a:prstGeom prst="rect">
            <a:avLst/>
          </a:prstGeom>
        </p:spPr>
      </p:pic>
    </p:spTree>
    <p:extLst>
      <p:ext uri="{BB962C8B-B14F-4D97-AF65-F5344CB8AC3E}">
        <p14:creationId xmlns:p14="http://schemas.microsoft.com/office/powerpoint/2010/main" val="21651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dirty="0"/>
              <a:t>Web Client</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38199" y="1335726"/>
            <a:ext cx="10515599" cy="420624"/>
          </a:xfrm>
        </p:spPr>
        <p:txBody>
          <a:bodyPr>
            <a:normAutofit/>
          </a:bodyPr>
          <a:lstStyle/>
          <a:p>
            <a:pPr algn="l"/>
            <a:r>
              <a:rPr lang="en-US" dirty="0"/>
              <a:t>Public sharing</a:t>
            </a:r>
          </a:p>
        </p:txBody>
      </p:sp>
      <p:pic>
        <p:nvPicPr>
          <p:cNvPr id="5" name="Picture 4" descr="Graphical user interface, application&#10;&#10;Description automatically generated">
            <a:extLst>
              <a:ext uri="{FF2B5EF4-FFF2-40B4-BE49-F238E27FC236}">
                <a16:creationId xmlns:a16="http://schemas.microsoft.com/office/drawing/2014/main" id="{09402B69-3F22-A127-940D-31F26F151357}"/>
              </a:ext>
            </a:extLst>
          </p:cNvPr>
          <p:cNvPicPr>
            <a:picLocks noChangeAspect="1"/>
          </p:cNvPicPr>
          <p:nvPr/>
        </p:nvPicPr>
        <p:blipFill>
          <a:blip r:embed="rId2"/>
          <a:stretch>
            <a:fillRect/>
          </a:stretch>
        </p:blipFill>
        <p:spPr>
          <a:xfrm>
            <a:off x="2485636" y="1863801"/>
            <a:ext cx="7220727" cy="4440746"/>
          </a:xfrm>
          <a:prstGeom prst="rect">
            <a:avLst/>
          </a:prstGeom>
        </p:spPr>
      </p:pic>
    </p:spTree>
    <p:extLst>
      <p:ext uri="{BB962C8B-B14F-4D97-AF65-F5344CB8AC3E}">
        <p14:creationId xmlns:p14="http://schemas.microsoft.com/office/powerpoint/2010/main" val="2144799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dirty="0"/>
              <a:t>Web Client</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38199" y="1335726"/>
            <a:ext cx="10515599" cy="420624"/>
          </a:xfrm>
        </p:spPr>
        <p:txBody>
          <a:bodyPr>
            <a:normAutofit/>
          </a:bodyPr>
          <a:lstStyle/>
          <a:p>
            <a:pPr algn="l"/>
            <a:r>
              <a:rPr lang="en-US" dirty="0"/>
              <a:t>Share a File</a:t>
            </a:r>
          </a:p>
        </p:txBody>
      </p:sp>
      <p:pic>
        <p:nvPicPr>
          <p:cNvPr id="5" name="Picture 4" descr="Graphical user interface, text, application&#10;&#10;Description automatically generated">
            <a:extLst>
              <a:ext uri="{FF2B5EF4-FFF2-40B4-BE49-F238E27FC236}">
                <a16:creationId xmlns:a16="http://schemas.microsoft.com/office/drawing/2014/main" id="{75BB6DFC-5063-AE3E-5A4E-B099DE3BFC74}"/>
              </a:ext>
            </a:extLst>
          </p:cNvPr>
          <p:cNvPicPr>
            <a:picLocks noChangeAspect="1"/>
          </p:cNvPicPr>
          <p:nvPr/>
        </p:nvPicPr>
        <p:blipFill>
          <a:blip r:embed="rId2"/>
          <a:stretch>
            <a:fillRect/>
          </a:stretch>
        </p:blipFill>
        <p:spPr>
          <a:xfrm>
            <a:off x="3750364" y="1264872"/>
            <a:ext cx="5546035" cy="5116878"/>
          </a:xfrm>
          <a:prstGeom prst="rect">
            <a:avLst/>
          </a:prstGeom>
        </p:spPr>
      </p:pic>
    </p:spTree>
    <p:extLst>
      <p:ext uri="{BB962C8B-B14F-4D97-AF65-F5344CB8AC3E}">
        <p14:creationId xmlns:p14="http://schemas.microsoft.com/office/powerpoint/2010/main" val="1803407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dirty="0"/>
              <a:t>Web Client</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38199" y="1335726"/>
            <a:ext cx="10515599" cy="420624"/>
          </a:xfrm>
        </p:spPr>
        <p:txBody>
          <a:bodyPr>
            <a:normAutofit/>
          </a:bodyPr>
          <a:lstStyle/>
          <a:p>
            <a:pPr algn="l"/>
            <a:r>
              <a:rPr lang="en-US" dirty="0"/>
              <a:t>User Share Management</a:t>
            </a:r>
          </a:p>
        </p:txBody>
      </p:sp>
      <p:pic>
        <p:nvPicPr>
          <p:cNvPr id="6" name="Picture 5" descr="Graphical user interface&#10;&#10;Description automatically generated with medium confidence">
            <a:extLst>
              <a:ext uri="{FF2B5EF4-FFF2-40B4-BE49-F238E27FC236}">
                <a16:creationId xmlns:a16="http://schemas.microsoft.com/office/drawing/2014/main" id="{52920091-21DB-6CB8-E482-2F92AFC8606A}"/>
              </a:ext>
            </a:extLst>
          </p:cNvPr>
          <p:cNvPicPr>
            <a:picLocks noChangeAspect="1"/>
          </p:cNvPicPr>
          <p:nvPr/>
        </p:nvPicPr>
        <p:blipFill>
          <a:blip r:embed="rId2"/>
          <a:stretch>
            <a:fillRect/>
          </a:stretch>
        </p:blipFill>
        <p:spPr>
          <a:xfrm>
            <a:off x="2067339" y="2369499"/>
            <a:ext cx="7772400" cy="2732152"/>
          </a:xfrm>
          <a:prstGeom prst="rect">
            <a:avLst/>
          </a:prstGeom>
        </p:spPr>
      </p:pic>
    </p:spTree>
    <p:extLst>
      <p:ext uri="{BB962C8B-B14F-4D97-AF65-F5344CB8AC3E}">
        <p14:creationId xmlns:p14="http://schemas.microsoft.com/office/powerpoint/2010/main" val="913023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dirty="0"/>
              <a:t>Web Client</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38199" y="1335726"/>
            <a:ext cx="10515599" cy="420624"/>
          </a:xfrm>
        </p:spPr>
        <p:txBody>
          <a:bodyPr>
            <a:normAutofit/>
          </a:bodyPr>
          <a:lstStyle/>
          <a:p>
            <a:pPr algn="l"/>
            <a:r>
              <a:rPr lang="en-US" dirty="0"/>
              <a:t>Shared User View</a:t>
            </a:r>
          </a:p>
        </p:txBody>
      </p:sp>
      <p:pic>
        <p:nvPicPr>
          <p:cNvPr id="5" name="Picture 4" descr="Graphical user interface, text, application, email&#10;&#10;Description automatically generated">
            <a:extLst>
              <a:ext uri="{FF2B5EF4-FFF2-40B4-BE49-F238E27FC236}">
                <a16:creationId xmlns:a16="http://schemas.microsoft.com/office/drawing/2014/main" id="{74AED606-F43D-E3FD-6D1E-DA8A14F8844F}"/>
              </a:ext>
            </a:extLst>
          </p:cNvPr>
          <p:cNvPicPr>
            <a:picLocks noChangeAspect="1"/>
          </p:cNvPicPr>
          <p:nvPr/>
        </p:nvPicPr>
        <p:blipFill>
          <a:blip r:embed="rId2"/>
          <a:stretch>
            <a:fillRect/>
          </a:stretch>
        </p:blipFill>
        <p:spPr>
          <a:xfrm>
            <a:off x="1912178" y="2617857"/>
            <a:ext cx="7772400" cy="3139176"/>
          </a:xfrm>
          <a:prstGeom prst="rect">
            <a:avLst/>
          </a:prstGeom>
        </p:spPr>
      </p:pic>
    </p:spTree>
    <p:extLst>
      <p:ext uri="{BB962C8B-B14F-4D97-AF65-F5344CB8AC3E}">
        <p14:creationId xmlns:p14="http://schemas.microsoft.com/office/powerpoint/2010/main" val="2630218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dirty="0"/>
              <a:t>Map Drive</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38199" y="1335726"/>
            <a:ext cx="10515599" cy="420624"/>
          </a:xfrm>
        </p:spPr>
        <p:txBody>
          <a:bodyPr>
            <a:normAutofit/>
          </a:bodyPr>
          <a:lstStyle/>
          <a:p>
            <a:pPr algn="l"/>
            <a:r>
              <a:rPr lang="en-US" dirty="0"/>
              <a:t>Share a File/Folder</a:t>
            </a:r>
          </a:p>
        </p:txBody>
      </p:sp>
      <p:pic>
        <p:nvPicPr>
          <p:cNvPr id="6" name="Picture 5" descr="Graphical user interface, application&#10;&#10;Description automatically generated">
            <a:extLst>
              <a:ext uri="{FF2B5EF4-FFF2-40B4-BE49-F238E27FC236}">
                <a16:creationId xmlns:a16="http://schemas.microsoft.com/office/drawing/2014/main" id="{BF1AC5CB-A9F4-3B8A-3FC1-43FF02D77337}"/>
              </a:ext>
            </a:extLst>
          </p:cNvPr>
          <p:cNvPicPr>
            <a:picLocks noChangeAspect="1"/>
          </p:cNvPicPr>
          <p:nvPr/>
        </p:nvPicPr>
        <p:blipFill>
          <a:blip r:embed="rId2"/>
          <a:stretch>
            <a:fillRect/>
          </a:stretch>
        </p:blipFill>
        <p:spPr>
          <a:xfrm>
            <a:off x="3414527" y="1223778"/>
            <a:ext cx="7772400" cy="5232599"/>
          </a:xfrm>
          <a:prstGeom prst="rect">
            <a:avLst/>
          </a:prstGeom>
        </p:spPr>
      </p:pic>
    </p:spTree>
    <p:extLst>
      <p:ext uri="{BB962C8B-B14F-4D97-AF65-F5344CB8AC3E}">
        <p14:creationId xmlns:p14="http://schemas.microsoft.com/office/powerpoint/2010/main" val="95398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dirty="0"/>
              <a:t>Map Drive</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38199" y="1335726"/>
            <a:ext cx="3919331" cy="420624"/>
          </a:xfrm>
        </p:spPr>
        <p:txBody>
          <a:bodyPr>
            <a:normAutofit/>
          </a:bodyPr>
          <a:lstStyle/>
          <a:p>
            <a:pPr algn="l"/>
            <a:r>
              <a:rPr lang="en-US" dirty="0"/>
              <a:t>Share a File/Folder Details</a:t>
            </a:r>
          </a:p>
        </p:txBody>
      </p:sp>
      <p:pic>
        <p:nvPicPr>
          <p:cNvPr id="5" name="Picture 4" descr="Graphical user interface&#10;&#10;Description automatically generated">
            <a:extLst>
              <a:ext uri="{FF2B5EF4-FFF2-40B4-BE49-F238E27FC236}">
                <a16:creationId xmlns:a16="http://schemas.microsoft.com/office/drawing/2014/main" id="{B2E0ABB1-36CF-3C15-DDA2-0679E9558714}"/>
              </a:ext>
            </a:extLst>
          </p:cNvPr>
          <p:cNvPicPr>
            <a:picLocks noChangeAspect="1"/>
          </p:cNvPicPr>
          <p:nvPr/>
        </p:nvPicPr>
        <p:blipFill>
          <a:blip r:embed="rId2"/>
          <a:stretch>
            <a:fillRect/>
          </a:stretch>
        </p:blipFill>
        <p:spPr>
          <a:xfrm>
            <a:off x="5786783" y="204210"/>
            <a:ext cx="4064000" cy="6362700"/>
          </a:xfrm>
          <a:prstGeom prst="rect">
            <a:avLst/>
          </a:prstGeom>
        </p:spPr>
      </p:pic>
    </p:spTree>
    <p:extLst>
      <p:ext uri="{BB962C8B-B14F-4D97-AF65-F5344CB8AC3E}">
        <p14:creationId xmlns:p14="http://schemas.microsoft.com/office/powerpoint/2010/main" val="2517970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dirty="0"/>
              <a:t>MyWorkDrive Server</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38199" y="1335726"/>
            <a:ext cx="10515599" cy="420624"/>
          </a:xfrm>
        </p:spPr>
        <p:txBody>
          <a:bodyPr>
            <a:normAutofit/>
          </a:bodyPr>
          <a:lstStyle/>
          <a:p>
            <a:pPr algn="l"/>
            <a:r>
              <a:rPr lang="en-US" dirty="0"/>
              <a:t>Administrator Settings</a:t>
            </a:r>
          </a:p>
        </p:txBody>
      </p:sp>
      <p:pic>
        <p:nvPicPr>
          <p:cNvPr id="6" name="Picture 5" descr="Graphical user interface, text, application, email&#10;&#10;Description automatically generated">
            <a:extLst>
              <a:ext uri="{FF2B5EF4-FFF2-40B4-BE49-F238E27FC236}">
                <a16:creationId xmlns:a16="http://schemas.microsoft.com/office/drawing/2014/main" id="{319E9DD3-5FBF-E164-3263-4DDAC9037BC8}"/>
              </a:ext>
            </a:extLst>
          </p:cNvPr>
          <p:cNvPicPr>
            <a:picLocks noChangeAspect="1"/>
          </p:cNvPicPr>
          <p:nvPr/>
        </p:nvPicPr>
        <p:blipFill>
          <a:blip r:embed="rId2"/>
          <a:stretch>
            <a:fillRect/>
          </a:stretch>
        </p:blipFill>
        <p:spPr>
          <a:xfrm>
            <a:off x="1844117" y="1756350"/>
            <a:ext cx="7772400" cy="4744924"/>
          </a:xfrm>
          <a:prstGeom prst="rect">
            <a:avLst/>
          </a:prstGeom>
        </p:spPr>
      </p:pic>
    </p:spTree>
    <p:extLst>
      <p:ext uri="{BB962C8B-B14F-4D97-AF65-F5344CB8AC3E}">
        <p14:creationId xmlns:p14="http://schemas.microsoft.com/office/powerpoint/2010/main" val="3435145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dirty="0"/>
              <a:t>MyWorkDrive Web Client</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38199" y="1335726"/>
            <a:ext cx="10515599" cy="420624"/>
          </a:xfrm>
        </p:spPr>
        <p:txBody>
          <a:bodyPr>
            <a:normAutofit/>
          </a:bodyPr>
          <a:lstStyle/>
          <a:p>
            <a:pPr algn="l"/>
            <a:r>
              <a:rPr lang="en-US" dirty="0"/>
              <a:t>Web client View – SharePoint Site</a:t>
            </a:r>
          </a:p>
        </p:txBody>
      </p:sp>
      <p:pic>
        <p:nvPicPr>
          <p:cNvPr id="5" name="Picture 4" descr="Graphical user interface, text, application&#10;&#10;Description automatically generated">
            <a:extLst>
              <a:ext uri="{FF2B5EF4-FFF2-40B4-BE49-F238E27FC236}">
                <a16:creationId xmlns:a16="http://schemas.microsoft.com/office/drawing/2014/main" id="{309560FD-23D3-5175-0552-7B739E472F4F}"/>
              </a:ext>
            </a:extLst>
          </p:cNvPr>
          <p:cNvPicPr>
            <a:picLocks noChangeAspect="1"/>
          </p:cNvPicPr>
          <p:nvPr/>
        </p:nvPicPr>
        <p:blipFill>
          <a:blip r:embed="rId2"/>
          <a:stretch>
            <a:fillRect/>
          </a:stretch>
        </p:blipFill>
        <p:spPr>
          <a:xfrm>
            <a:off x="2413316" y="1957750"/>
            <a:ext cx="7772400" cy="3901410"/>
          </a:xfrm>
          <a:prstGeom prst="rect">
            <a:avLst/>
          </a:prstGeom>
        </p:spPr>
      </p:pic>
    </p:spTree>
    <p:extLst>
      <p:ext uri="{BB962C8B-B14F-4D97-AF65-F5344CB8AC3E}">
        <p14:creationId xmlns:p14="http://schemas.microsoft.com/office/powerpoint/2010/main" val="187701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97653" y="56273"/>
            <a:ext cx="11983539" cy="2677656"/>
          </a:xfrm>
          <a:prstGeom prst="rect">
            <a:avLst/>
          </a:prstGeom>
          <a:noFill/>
        </p:spPr>
        <p:txBody>
          <a:bodyPr wrap="square" rtlCol="0">
            <a:spAutoFit/>
          </a:bodyPr>
          <a:lstStyle/>
          <a:p>
            <a:pPr algn="ctr"/>
            <a:r>
              <a:rPr lang="en-US" sz="4400" b="1" dirty="0">
                <a:solidFill>
                  <a:schemeClr val="bg1"/>
                </a:solidFill>
                <a:latin typeface="Segoe UI Light" panose="020B0502040204020203" pitchFamily="34" charset="0"/>
                <a:cs typeface="Segoe UI Light" panose="020B0502040204020203" pitchFamily="34" charset="0"/>
              </a:rPr>
              <a:t>About MyWorkDrive</a:t>
            </a:r>
          </a:p>
          <a:p>
            <a:endParaRPr lang="en-US" sz="3600" dirty="0">
              <a:solidFill>
                <a:schemeClr val="bg1"/>
              </a:solidFill>
              <a:latin typeface="Segoe UI Light" panose="020B0502040204020203" pitchFamily="34" charset="0"/>
              <a:cs typeface="Segoe UI Light" panose="020B0502040204020203" pitchFamily="34" charset="0"/>
            </a:endParaRPr>
          </a:p>
          <a:p>
            <a:pPr algn="ctr"/>
            <a:r>
              <a:rPr lang="en-US" sz="4400" dirty="0">
                <a:solidFill>
                  <a:schemeClr val="bg1"/>
                </a:solidFill>
                <a:latin typeface="Segoe UI Light" panose="020B0502040204020203" pitchFamily="34" charset="0"/>
                <a:cs typeface="Segoe UI Light" panose="020B0502040204020203" pitchFamily="34" charset="0"/>
              </a:rPr>
              <a:t>Secure File Share Remote Access from any OS stored on any platform without Vendor Lock-in.</a:t>
            </a:r>
          </a:p>
        </p:txBody>
      </p:sp>
      <p:pic>
        <p:nvPicPr>
          <p:cNvPr id="5" name="Picture 4">
            <a:extLst>
              <a:ext uri="{FF2B5EF4-FFF2-40B4-BE49-F238E27FC236}">
                <a16:creationId xmlns:a16="http://schemas.microsoft.com/office/drawing/2014/main" id="{3F0F915C-39C8-4D80-A56C-C7C10D97F1E7}"/>
              </a:ext>
            </a:extLst>
          </p:cNvPr>
          <p:cNvPicPr>
            <a:picLocks noChangeAspect="1"/>
          </p:cNvPicPr>
          <p:nvPr/>
        </p:nvPicPr>
        <p:blipFill>
          <a:blip r:embed="rId4"/>
          <a:stretch>
            <a:fillRect/>
          </a:stretch>
        </p:blipFill>
        <p:spPr>
          <a:xfrm>
            <a:off x="394963" y="3929939"/>
            <a:ext cx="2067213" cy="781159"/>
          </a:xfrm>
          <a:prstGeom prst="rect">
            <a:avLst/>
          </a:prstGeom>
        </p:spPr>
      </p:pic>
      <p:pic>
        <p:nvPicPr>
          <p:cNvPr id="7" name="Picture 6">
            <a:extLst>
              <a:ext uri="{FF2B5EF4-FFF2-40B4-BE49-F238E27FC236}">
                <a16:creationId xmlns:a16="http://schemas.microsoft.com/office/drawing/2014/main" id="{83EF02EB-19F2-4B62-99B2-8494ADCDA5B2}"/>
              </a:ext>
            </a:extLst>
          </p:cNvPr>
          <p:cNvPicPr>
            <a:picLocks noChangeAspect="1"/>
          </p:cNvPicPr>
          <p:nvPr/>
        </p:nvPicPr>
        <p:blipFill>
          <a:blip r:embed="rId5"/>
          <a:stretch>
            <a:fillRect/>
          </a:stretch>
        </p:blipFill>
        <p:spPr>
          <a:xfrm>
            <a:off x="326384" y="5009548"/>
            <a:ext cx="3010320" cy="543001"/>
          </a:xfrm>
          <a:prstGeom prst="rect">
            <a:avLst/>
          </a:prstGeom>
        </p:spPr>
      </p:pic>
      <p:pic>
        <p:nvPicPr>
          <p:cNvPr id="9" name="Picture 8">
            <a:extLst>
              <a:ext uri="{FF2B5EF4-FFF2-40B4-BE49-F238E27FC236}">
                <a16:creationId xmlns:a16="http://schemas.microsoft.com/office/drawing/2014/main" id="{DB82DEC5-1362-42F3-8B60-C7A564858CB7}"/>
              </a:ext>
            </a:extLst>
          </p:cNvPr>
          <p:cNvPicPr>
            <a:picLocks noChangeAspect="1"/>
          </p:cNvPicPr>
          <p:nvPr/>
        </p:nvPicPr>
        <p:blipFill>
          <a:blip r:embed="rId6"/>
          <a:stretch>
            <a:fillRect/>
          </a:stretch>
        </p:blipFill>
        <p:spPr>
          <a:xfrm>
            <a:off x="10136718" y="3929939"/>
            <a:ext cx="1447401" cy="1738336"/>
          </a:xfrm>
          <a:prstGeom prst="rect">
            <a:avLst/>
          </a:prstGeom>
        </p:spPr>
      </p:pic>
      <p:pic>
        <p:nvPicPr>
          <p:cNvPr id="11" name="Picture 10">
            <a:extLst>
              <a:ext uri="{FF2B5EF4-FFF2-40B4-BE49-F238E27FC236}">
                <a16:creationId xmlns:a16="http://schemas.microsoft.com/office/drawing/2014/main" id="{B9A70F25-6FCD-4BFC-BD0C-897BACCA0D94}"/>
              </a:ext>
            </a:extLst>
          </p:cNvPr>
          <p:cNvPicPr>
            <a:picLocks noChangeAspect="1"/>
          </p:cNvPicPr>
          <p:nvPr/>
        </p:nvPicPr>
        <p:blipFill>
          <a:blip r:embed="rId7"/>
          <a:stretch>
            <a:fillRect/>
          </a:stretch>
        </p:blipFill>
        <p:spPr>
          <a:xfrm>
            <a:off x="2802224" y="3936700"/>
            <a:ext cx="2248214" cy="647790"/>
          </a:xfrm>
          <a:prstGeom prst="rect">
            <a:avLst/>
          </a:prstGeom>
        </p:spPr>
      </p:pic>
      <p:pic>
        <p:nvPicPr>
          <p:cNvPr id="19" name="Picture 18">
            <a:extLst>
              <a:ext uri="{FF2B5EF4-FFF2-40B4-BE49-F238E27FC236}">
                <a16:creationId xmlns:a16="http://schemas.microsoft.com/office/drawing/2014/main" id="{4E15769F-EE8E-4E5B-9089-1762C53FD967}"/>
              </a:ext>
            </a:extLst>
          </p:cNvPr>
          <p:cNvPicPr>
            <a:picLocks noChangeAspect="1"/>
          </p:cNvPicPr>
          <p:nvPr/>
        </p:nvPicPr>
        <p:blipFill>
          <a:blip r:embed="rId8"/>
          <a:stretch>
            <a:fillRect/>
          </a:stretch>
        </p:blipFill>
        <p:spPr>
          <a:xfrm>
            <a:off x="3491150" y="4832235"/>
            <a:ext cx="1676400" cy="981075"/>
          </a:xfrm>
          <a:prstGeom prst="rect">
            <a:avLst/>
          </a:prstGeom>
        </p:spPr>
      </p:pic>
      <p:pic>
        <p:nvPicPr>
          <p:cNvPr id="21" name="Picture 20">
            <a:extLst>
              <a:ext uri="{FF2B5EF4-FFF2-40B4-BE49-F238E27FC236}">
                <a16:creationId xmlns:a16="http://schemas.microsoft.com/office/drawing/2014/main" id="{7106D9F9-7E69-4272-85F0-805671553DDB}"/>
              </a:ext>
            </a:extLst>
          </p:cNvPr>
          <p:cNvPicPr>
            <a:picLocks noChangeAspect="1"/>
          </p:cNvPicPr>
          <p:nvPr/>
        </p:nvPicPr>
        <p:blipFill>
          <a:blip r:embed="rId9"/>
          <a:stretch>
            <a:fillRect/>
          </a:stretch>
        </p:blipFill>
        <p:spPr>
          <a:xfrm>
            <a:off x="8690259" y="4825678"/>
            <a:ext cx="828675" cy="981075"/>
          </a:xfrm>
          <a:prstGeom prst="rect">
            <a:avLst/>
          </a:prstGeom>
        </p:spPr>
      </p:pic>
      <p:pic>
        <p:nvPicPr>
          <p:cNvPr id="23" name="Picture 22">
            <a:extLst>
              <a:ext uri="{FF2B5EF4-FFF2-40B4-BE49-F238E27FC236}">
                <a16:creationId xmlns:a16="http://schemas.microsoft.com/office/drawing/2014/main" id="{22E332EC-6047-4F10-AB09-60A63B34F2AC}"/>
              </a:ext>
            </a:extLst>
          </p:cNvPr>
          <p:cNvPicPr>
            <a:picLocks noChangeAspect="1"/>
          </p:cNvPicPr>
          <p:nvPr/>
        </p:nvPicPr>
        <p:blipFill>
          <a:blip r:embed="rId10"/>
          <a:stretch>
            <a:fillRect/>
          </a:stretch>
        </p:blipFill>
        <p:spPr>
          <a:xfrm>
            <a:off x="8359082" y="3929939"/>
            <a:ext cx="1447401" cy="844317"/>
          </a:xfrm>
          <a:prstGeom prst="rect">
            <a:avLst/>
          </a:prstGeom>
        </p:spPr>
      </p:pic>
      <p:pic>
        <p:nvPicPr>
          <p:cNvPr id="4" name="Picture 3" descr="A picture containing table&#10;&#10;Description automatically generated">
            <a:extLst>
              <a:ext uri="{FF2B5EF4-FFF2-40B4-BE49-F238E27FC236}">
                <a16:creationId xmlns:a16="http://schemas.microsoft.com/office/drawing/2014/main" id="{4B0419D8-79E1-4FBB-9919-76590E86060F}"/>
              </a:ext>
            </a:extLst>
          </p:cNvPr>
          <p:cNvPicPr>
            <a:picLocks noChangeAspect="1"/>
          </p:cNvPicPr>
          <p:nvPr/>
        </p:nvPicPr>
        <p:blipFill>
          <a:blip r:embed="rId11"/>
          <a:stretch>
            <a:fillRect/>
          </a:stretch>
        </p:blipFill>
        <p:spPr>
          <a:xfrm>
            <a:off x="5286576" y="3929939"/>
            <a:ext cx="2705100" cy="1685925"/>
          </a:xfrm>
          <a:prstGeom prst="rect">
            <a:avLst/>
          </a:prstGeom>
        </p:spPr>
      </p:pic>
      <p:sp>
        <p:nvSpPr>
          <p:cNvPr id="12" name="TextBox 11">
            <a:extLst>
              <a:ext uri="{FF2B5EF4-FFF2-40B4-BE49-F238E27FC236}">
                <a16:creationId xmlns:a16="http://schemas.microsoft.com/office/drawing/2014/main" id="{D7EF9E94-E1BB-42DD-A18D-1D8FC7D203FA}"/>
              </a:ext>
            </a:extLst>
          </p:cNvPr>
          <p:cNvSpPr txBox="1"/>
          <p:nvPr/>
        </p:nvSpPr>
        <p:spPr>
          <a:xfrm>
            <a:off x="198321" y="6064582"/>
            <a:ext cx="12058943" cy="523220"/>
          </a:xfrm>
          <a:prstGeom prst="rect">
            <a:avLst/>
          </a:prstGeom>
          <a:noFill/>
        </p:spPr>
        <p:txBody>
          <a:bodyPr wrap="square">
            <a:spAutoFit/>
          </a:bodyPr>
          <a:lstStyle/>
          <a:p>
            <a:r>
              <a:rPr lang="en-US" sz="2800" dirty="0">
                <a:solidFill>
                  <a:schemeClr val="bg1"/>
                </a:solidFill>
                <a:latin typeface="Segoe UI Light" panose="020B0502040204020203" pitchFamily="34" charset="0"/>
                <a:cs typeface="Segoe UI Light" panose="020B0502040204020203" pitchFamily="34" charset="0"/>
              </a:rPr>
              <a:t>Customers include Enterprises, Governments, Higher Education, Health Care</a:t>
            </a:r>
          </a:p>
        </p:txBody>
      </p:sp>
      <p:pic>
        <p:nvPicPr>
          <p:cNvPr id="6" name="Picture 5">
            <a:extLst>
              <a:ext uri="{FF2B5EF4-FFF2-40B4-BE49-F238E27FC236}">
                <a16:creationId xmlns:a16="http://schemas.microsoft.com/office/drawing/2014/main" id="{29642D53-BD4F-473E-B123-D3BBC28FE087}"/>
              </a:ext>
            </a:extLst>
          </p:cNvPr>
          <p:cNvPicPr>
            <a:picLocks noChangeAspect="1"/>
          </p:cNvPicPr>
          <p:nvPr/>
        </p:nvPicPr>
        <p:blipFill>
          <a:blip r:embed="rId12"/>
          <a:stretch>
            <a:fillRect/>
          </a:stretch>
        </p:blipFill>
        <p:spPr>
          <a:xfrm>
            <a:off x="6542333" y="5681456"/>
            <a:ext cx="1761405" cy="405123"/>
          </a:xfrm>
          <a:prstGeom prst="rect">
            <a:avLst/>
          </a:prstGeom>
        </p:spPr>
      </p:pic>
      <p:pic>
        <p:nvPicPr>
          <p:cNvPr id="10" name="Picture 9" descr="Logo, company name&#10;&#10;Description automatically generated">
            <a:extLst>
              <a:ext uri="{FF2B5EF4-FFF2-40B4-BE49-F238E27FC236}">
                <a16:creationId xmlns:a16="http://schemas.microsoft.com/office/drawing/2014/main" id="{83762DF3-43E7-4D08-8BFB-1E061F6314CA}"/>
              </a:ext>
            </a:extLst>
          </p:cNvPr>
          <p:cNvPicPr>
            <a:picLocks noChangeAspect="1"/>
          </p:cNvPicPr>
          <p:nvPr/>
        </p:nvPicPr>
        <p:blipFill>
          <a:blip r:embed="rId13"/>
          <a:stretch>
            <a:fillRect/>
          </a:stretch>
        </p:blipFill>
        <p:spPr>
          <a:xfrm>
            <a:off x="3324489" y="5609593"/>
            <a:ext cx="1242674" cy="476986"/>
          </a:xfrm>
          <a:prstGeom prst="rect">
            <a:avLst/>
          </a:prstGeom>
        </p:spPr>
      </p:pic>
    </p:spTree>
    <p:extLst>
      <p:ext uri="{BB962C8B-B14F-4D97-AF65-F5344CB8AC3E}">
        <p14:creationId xmlns:p14="http://schemas.microsoft.com/office/powerpoint/2010/main" val="4195042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a:t>MyWorkDrive Web Client</a:t>
            </a:r>
            <a:endParaRPr lang="en-US" sz="5400" dirty="0"/>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38199" y="1335726"/>
            <a:ext cx="10515599" cy="420624"/>
          </a:xfrm>
        </p:spPr>
        <p:txBody>
          <a:bodyPr>
            <a:normAutofit/>
          </a:bodyPr>
          <a:lstStyle/>
          <a:p>
            <a:pPr algn="l"/>
            <a:r>
              <a:rPr lang="en-US"/>
              <a:t>Web client View – OneDrive Site</a:t>
            </a:r>
            <a:endParaRPr lang="en-US" dirty="0"/>
          </a:p>
        </p:txBody>
      </p:sp>
      <p:pic>
        <p:nvPicPr>
          <p:cNvPr id="6" name="Picture 5">
            <a:extLst>
              <a:ext uri="{FF2B5EF4-FFF2-40B4-BE49-F238E27FC236}">
                <a16:creationId xmlns:a16="http://schemas.microsoft.com/office/drawing/2014/main" id="{962CA485-6772-5BC5-C160-97857BF9CBCC}"/>
              </a:ext>
            </a:extLst>
          </p:cNvPr>
          <p:cNvPicPr>
            <a:picLocks noChangeAspect="1"/>
          </p:cNvPicPr>
          <p:nvPr/>
        </p:nvPicPr>
        <p:blipFill>
          <a:blip r:embed="rId2"/>
          <a:stretch>
            <a:fillRect/>
          </a:stretch>
        </p:blipFill>
        <p:spPr>
          <a:xfrm>
            <a:off x="1545467" y="2118735"/>
            <a:ext cx="8791575" cy="4448175"/>
          </a:xfrm>
          <a:prstGeom prst="rect">
            <a:avLst/>
          </a:prstGeom>
        </p:spPr>
      </p:pic>
    </p:spTree>
    <p:extLst>
      <p:ext uri="{BB962C8B-B14F-4D97-AF65-F5344CB8AC3E}">
        <p14:creationId xmlns:p14="http://schemas.microsoft.com/office/powerpoint/2010/main" val="1791385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dirty="0" err="1"/>
              <a:t>MyWorkDrive</a:t>
            </a:r>
            <a:r>
              <a:rPr lang="en-US" sz="5400" dirty="0"/>
              <a:t> Admin</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38199" y="1335726"/>
            <a:ext cx="10515599" cy="420624"/>
          </a:xfrm>
        </p:spPr>
        <p:txBody>
          <a:bodyPr>
            <a:normAutofit/>
          </a:bodyPr>
          <a:lstStyle/>
          <a:p>
            <a:pPr algn="l"/>
            <a:r>
              <a:rPr lang="en-US" dirty="0"/>
              <a:t>Administrator Setup - Simple</a:t>
            </a:r>
          </a:p>
        </p:txBody>
      </p:sp>
      <p:pic>
        <p:nvPicPr>
          <p:cNvPr id="6" name="Picture 5" descr="Graphical user interface, text, application&#10;&#10;Description automatically generated">
            <a:extLst>
              <a:ext uri="{FF2B5EF4-FFF2-40B4-BE49-F238E27FC236}">
                <a16:creationId xmlns:a16="http://schemas.microsoft.com/office/drawing/2014/main" id="{A7F229E1-CE88-354C-A42E-3E377868E10E}"/>
              </a:ext>
            </a:extLst>
          </p:cNvPr>
          <p:cNvPicPr>
            <a:picLocks noChangeAspect="1"/>
          </p:cNvPicPr>
          <p:nvPr/>
        </p:nvPicPr>
        <p:blipFill>
          <a:blip r:embed="rId2"/>
          <a:stretch>
            <a:fillRect/>
          </a:stretch>
        </p:blipFill>
        <p:spPr>
          <a:xfrm>
            <a:off x="2312229" y="1822352"/>
            <a:ext cx="7772400" cy="4680736"/>
          </a:xfrm>
          <a:prstGeom prst="rect">
            <a:avLst/>
          </a:prstGeom>
        </p:spPr>
      </p:pic>
    </p:spTree>
    <p:extLst>
      <p:ext uri="{BB962C8B-B14F-4D97-AF65-F5344CB8AC3E}">
        <p14:creationId xmlns:p14="http://schemas.microsoft.com/office/powerpoint/2010/main" val="2271317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dirty="0" err="1"/>
              <a:t>MyWorkDrive</a:t>
            </a:r>
            <a:r>
              <a:rPr lang="en-US" sz="5400" dirty="0"/>
              <a:t> Admin</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38199" y="1335726"/>
            <a:ext cx="10515599" cy="420624"/>
          </a:xfrm>
        </p:spPr>
        <p:txBody>
          <a:bodyPr>
            <a:normAutofit/>
          </a:bodyPr>
          <a:lstStyle/>
          <a:p>
            <a:pPr algn="l"/>
            <a:r>
              <a:rPr lang="en-US" dirty="0"/>
              <a:t>Administrator Setup - Advanced</a:t>
            </a:r>
          </a:p>
        </p:txBody>
      </p:sp>
      <p:pic>
        <p:nvPicPr>
          <p:cNvPr id="5" name="Picture 4" descr="Graphical user interface, text, application, email&#10;&#10;Description automatically generated">
            <a:extLst>
              <a:ext uri="{FF2B5EF4-FFF2-40B4-BE49-F238E27FC236}">
                <a16:creationId xmlns:a16="http://schemas.microsoft.com/office/drawing/2014/main" id="{D42EAD4A-B6E5-C8ED-119B-112A74348BD4}"/>
              </a:ext>
            </a:extLst>
          </p:cNvPr>
          <p:cNvPicPr>
            <a:picLocks noChangeAspect="1"/>
          </p:cNvPicPr>
          <p:nvPr/>
        </p:nvPicPr>
        <p:blipFill>
          <a:blip r:embed="rId2"/>
          <a:stretch>
            <a:fillRect/>
          </a:stretch>
        </p:blipFill>
        <p:spPr>
          <a:xfrm>
            <a:off x="2729948" y="1868298"/>
            <a:ext cx="6360766" cy="4788441"/>
          </a:xfrm>
          <a:prstGeom prst="rect">
            <a:avLst/>
          </a:prstGeom>
        </p:spPr>
      </p:pic>
    </p:spTree>
    <p:extLst>
      <p:ext uri="{BB962C8B-B14F-4D97-AF65-F5344CB8AC3E}">
        <p14:creationId xmlns:p14="http://schemas.microsoft.com/office/powerpoint/2010/main" val="3037382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dirty="0" err="1"/>
              <a:t>MyWorkDrive</a:t>
            </a:r>
            <a:r>
              <a:rPr lang="en-US" sz="5400" dirty="0"/>
              <a:t> Admin</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38199" y="1335726"/>
            <a:ext cx="10515599" cy="420624"/>
          </a:xfrm>
        </p:spPr>
        <p:txBody>
          <a:bodyPr>
            <a:normAutofit/>
          </a:bodyPr>
          <a:lstStyle/>
          <a:p>
            <a:pPr algn="l"/>
            <a:r>
              <a:rPr lang="en-US" dirty="0"/>
              <a:t>Administrator Add Share - OneDrive</a:t>
            </a:r>
          </a:p>
        </p:txBody>
      </p:sp>
      <p:pic>
        <p:nvPicPr>
          <p:cNvPr id="6" name="Picture 5" descr="Graphical user interface, application&#10;&#10;Description automatically generated">
            <a:extLst>
              <a:ext uri="{FF2B5EF4-FFF2-40B4-BE49-F238E27FC236}">
                <a16:creationId xmlns:a16="http://schemas.microsoft.com/office/drawing/2014/main" id="{D2648CAD-4004-A6B7-55A1-88C0BBB5646B}"/>
              </a:ext>
            </a:extLst>
          </p:cNvPr>
          <p:cNvPicPr>
            <a:picLocks noChangeAspect="1"/>
          </p:cNvPicPr>
          <p:nvPr/>
        </p:nvPicPr>
        <p:blipFill>
          <a:blip r:embed="rId2"/>
          <a:stretch>
            <a:fillRect/>
          </a:stretch>
        </p:blipFill>
        <p:spPr>
          <a:xfrm>
            <a:off x="1775792" y="2269840"/>
            <a:ext cx="7772400" cy="3421028"/>
          </a:xfrm>
          <a:prstGeom prst="rect">
            <a:avLst/>
          </a:prstGeom>
        </p:spPr>
      </p:pic>
    </p:spTree>
    <p:extLst>
      <p:ext uri="{BB962C8B-B14F-4D97-AF65-F5344CB8AC3E}">
        <p14:creationId xmlns:p14="http://schemas.microsoft.com/office/powerpoint/2010/main" val="2810674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dirty="0" err="1"/>
              <a:t>MyWorkDrive</a:t>
            </a:r>
            <a:r>
              <a:rPr lang="en-US" sz="5400" dirty="0"/>
              <a:t> Admin</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38199" y="1335726"/>
            <a:ext cx="10515599" cy="420624"/>
          </a:xfrm>
        </p:spPr>
        <p:txBody>
          <a:bodyPr>
            <a:normAutofit/>
          </a:bodyPr>
          <a:lstStyle/>
          <a:p>
            <a:pPr algn="l"/>
            <a:r>
              <a:rPr lang="en-US" dirty="0"/>
              <a:t>Administrator Add Share – SharePoint Simple</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22409E75-9C0C-6C69-A3E5-717A14C7DE5F}"/>
              </a:ext>
            </a:extLst>
          </p:cNvPr>
          <p:cNvPicPr>
            <a:picLocks noChangeAspect="1"/>
          </p:cNvPicPr>
          <p:nvPr/>
        </p:nvPicPr>
        <p:blipFill>
          <a:blip r:embed="rId2"/>
          <a:stretch>
            <a:fillRect/>
          </a:stretch>
        </p:blipFill>
        <p:spPr>
          <a:xfrm>
            <a:off x="1630017" y="2036353"/>
            <a:ext cx="7772400" cy="3803207"/>
          </a:xfrm>
          <a:prstGeom prst="rect">
            <a:avLst/>
          </a:prstGeom>
        </p:spPr>
      </p:pic>
    </p:spTree>
    <p:extLst>
      <p:ext uri="{BB962C8B-B14F-4D97-AF65-F5344CB8AC3E}">
        <p14:creationId xmlns:p14="http://schemas.microsoft.com/office/powerpoint/2010/main" val="3379882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00C-5990-E0D8-334F-A270CC995FAE}"/>
              </a:ext>
            </a:extLst>
          </p:cNvPr>
          <p:cNvSpPr>
            <a:spLocks noGrp="1"/>
          </p:cNvSpPr>
          <p:nvPr>
            <p:ph type="ctrTitle"/>
          </p:nvPr>
        </p:nvSpPr>
        <p:spPr>
          <a:xfrm>
            <a:off x="838199" y="291090"/>
            <a:ext cx="10515599" cy="932688"/>
          </a:xfrm>
        </p:spPr>
        <p:txBody>
          <a:bodyPr>
            <a:normAutofit/>
          </a:bodyPr>
          <a:lstStyle/>
          <a:p>
            <a:pPr algn="l"/>
            <a:r>
              <a:rPr lang="en-US" sz="5400" dirty="0" err="1"/>
              <a:t>MyWorkDrive</a:t>
            </a:r>
            <a:r>
              <a:rPr lang="en-US" sz="5400" dirty="0"/>
              <a:t> Admin</a:t>
            </a:r>
          </a:p>
        </p:txBody>
      </p:sp>
      <p:sp>
        <p:nvSpPr>
          <p:cNvPr id="3" name="Subtitle 2">
            <a:extLst>
              <a:ext uri="{FF2B5EF4-FFF2-40B4-BE49-F238E27FC236}">
                <a16:creationId xmlns:a16="http://schemas.microsoft.com/office/drawing/2014/main" id="{8D1361F6-5101-7403-1A45-1F3B7F4C3838}"/>
              </a:ext>
            </a:extLst>
          </p:cNvPr>
          <p:cNvSpPr>
            <a:spLocks noGrp="1"/>
          </p:cNvSpPr>
          <p:nvPr>
            <p:ph type="subTitle" idx="1"/>
          </p:nvPr>
        </p:nvSpPr>
        <p:spPr>
          <a:xfrm>
            <a:off x="838199" y="1335726"/>
            <a:ext cx="10515599" cy="420624"/>
          </a:xfrm>
        </p:spPr>
        <p:txBody>
          <a:bodyPr>
            <a:normAutofit/>
          </a:bodyPr>
          <a:lstStyle/>
          <a:p>
            <a:pPr algn="l"/>
            <a:r>
              <a:rPr lang="en-US" dirty="0"/>
              <a:t>Administrator Add Share – SharePoint Advanced</a:t>
            </a:r>
          </a:p>
        </p:txBody>
      </p:sp>
      <p:pic>
        <p:nvPicPr>
          <p:cNvPr id="6" name="Picture 5" descr="Graphical user interface, text, application&#10;&#10;Description automatically generated">
            <a:extLst>
              <a:ext uri="{FF2B5EF4-FFF2-40B4-BE49-F238E27FC236}">
                <a16:creationId xmlns:a16="http://schemas.microsoft.com/office/drawing/2014/main" id="{EFD0E09A-68FC-F8CE-2047-86B96591290C}"/>
              </a:ext>
            </a:extLst>
          </p:cNvPr>
          <p:cNvPicPr>
            <a:picLocks noChangeAspect="1"/>
          </p:cNvPicPr>
          <p:nvPr/>
        </p:nvPicPr>
        <p:blipFill>
          <a:blip r:embed="rId2"/>
          <a:stretch>
            <a:fillRect/>
          </a:stretch>
        </p:blipFill>
        <p:spPr>
          <a:xfrm>
            <a:off x="1860040" y="1868298"/>
            <a:ext cx="7772400" cy="4482651"/>
          </a:xfrm>
          <a:prstGeom prst="rect">
            <a:avLst/>
          </a:prstGeom>
        </p:spPr>
      </p:pic>
    </p:spTree>
    <p:extLst>
      <p:ext uri="{BB962C8B-B14F-4D97-AF65-F5344CB8AC3E}">
        <p14:creationId xmlns:p14="http://schemas.microsoft.com/office/powerpoint/2010/main" val="5482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139485"/>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l="16775" t="27851" r="18192" b="27851"/>
          <a:stretch/>
        </p:blipFill>
        <p:spPr>
          <a:xfrm>
            <a:off x="10766764" y="5600766"/>
            <a:ext cx="1306416" cy="807483"/>
          </a:xfrm>
          <a:prstGeom prst="rect">
            <a:avLst/>
          </a:prstGeom>
        </p:spPr>
      </p:pic>
      <p:cxnSp>
        <p:nvCxnSpPr>
          <p:cNvPr id="29" name="Straight Connector 28"/>
          <p:cNvCxnSpPr/>
          <p:nvPr/>
        </p:nvCxnSpPr>
        <p:spPr>
          <a:xfrm>
            <a:off x="0" y="6444079"/>
            <a:ext cx="12192000" cy="0"/>
          </a:xfrm>
          <a:prstGeom prst="line">
            <a:avLst/>
          </a:prstGeom>
          <a:ln>
            <a:solidFill>
              <a:srgbClr val="7CCCF7"/>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0" y="6483448"/>
            <a:ext cx="12191999" cy="338554"/>
          </a:xfrm>
          <a:prstGeom prst="rect">
            <a:avLst/>
          </a:prstGeom>
        </p:spPr>
        <p:txBody>
          <a:bodyPr wrap="square" anchor="ctr">
            <a:spAutoFit/>
          </a:bodyPr>
          <a:lstStyle/>
          <a:p>
            <a:pPr algn="ctr"/>
            <a:r>
              <a:rPr lang="en-US" sz="1600" dirty="0">
                <a:solidFill>
                  <a:srgbClr val="005A9E"/>
                </a:solidFill>
                <a:latin typeface="Century Gothic" panose="020B0502020202020204" pitchFamily="34" charset="0"/>
              </a:rPr>
              <a:t>www.myworkdrive.com</a:t>
            </a:r>
          </a:p>
        </p:txBody>
      </p:sp>
      <p:sp>
        <p:nvSpPr>
          <p:cNvPr id="31" name="Subtitle 4"/>
          <p:cNvSpPr txBox="1">
            <a:spLocks/>
          </p:cNvSpPr>
          <p:nvPr/>
        </p:nvSpPr>
        <p:spPr>
          <a:xfrm>
            <a:off x="2820692" y="402055"/>
            <a:ext cx="7005234" cy="688383"/>
          </a:xfrm>
          <a:prstGeom prst="rect">
            <a:avLst/>
          </a:prstGeom>
        </p:spPr>
        <p:txBody>
          <a:bodyPr vert="horz" lIns="91440" tIns="45720" rIns="91440" bIns="45720" rtlCol="0">
            <a:normAutofit lnSpcReduction="10000"/>
          </a:bodyPr>
          <a:lstStyle>
            <a:lvl1pPr marL="0" indent="0" algn="ctr" defTabSz="914400" rtl="0" eaLnBrk="1" latinLnBrk="0" hangingPunct="1">
              <a:spcBef>
                <a:spcPts val="500"/>
              </a:spcBef>
              <a:spcAft>
                <a:spcPts val="500"/>
              </a:spcAft>
              <a:buFont typeface="Arial" pitchFamily="34" charset="0"/>
              <a:buNone/>
              <a:defRPr sz="3200" kern="1200" baseline="0">
                <a:solidFill>
                  <a:schemeClr val="tx1"/>
                </a:solidFill>
                <a:latin typeface="Cambria" pitchFamily="18"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Cambria" pitchFamily="18"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Cambria" pitchFamily="18"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Cambria" pitchFamily="18"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Cambria"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a:solidFill>
                  <a:srgbClr val="005A9E"/>
                </a:solidFill>
                <a:latin typeface="Century Gothic" panose="020B0502020202020204" pitchFamily="34" charset="0"/>
                <a:cs typeface="Cambria"/>
              </a:rPr>
              <a:t>For Today</a:t>
            </a:r>
          </a:p>
        </p:txBody>
      </p:sp>
      <p:cxnSp>
        <p:nvCxnSpPr>
          <p:cNvPr id="32" name="Straight Connector 31"/>
          <p:cNvCxnSpPr/>
          <p:nvPr/>
        </p:nvCxnSpPr>
        <p:spPr>
          <a:xfrm>
            <a:off x="4417017" y="1061194"/>
            <a:ext cx="3812583" cy="0"/>
          </a:xfrm>
          <a:prstGeom prst="line">
            <a:avLst/>
          </a:prstGeom>
          <a:ln>
            <a:gradFill flip="none" rotWithShape="1">
              <a:gsLst>
                <a:gs pos="0">
                  <a:srgbClr val="76C7F2"/>
                </a:gs>
                <a:gs pos="100000">
                  <a:srgbClr val="005A9E"/>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41872" y="1464026"/>
            <a:ext cx="825671" cy="684189"/>
            <a:chOff x="741872" y="1725283"/>
            <a:chExt cx="999384" cy="828136"/>
          </a:xfrm>
          <a:solidFill>
            <a:srgbClr val="005A9E"/>
          </a:solidFill>
        </p:grpSpPr>
        <p:sp>
          <p:nvSpPr>
            <p:cNvPr id="2" name="Rectangle 1"/>
            <p:cNvSpPr/>
            <p:nvPr/>
          </p:nvSpPr>
          <p:spPr>
            <a:xfrm>
              <a:off x="741872" y="1725283"/>
              <a:ext cx="832104" cy="828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1</a:t>
              </a:r>
            </a:p>
          </p:txBody>
        </p:sp>
        <p:sp>
          <p:nvSpPr>
            <p:cNvPr id="3" name="Isosceles Triangle 2"/>
            <p:cNvSpPr/>
            <p:nvPr/>
          </p:nvSpPr>
          <p:spPr>
            <a:xfrm rot="3600000">
              <a:off x="1436059" y="1920816"/>
              <a:ext cx="327804" cy="2825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41872" y="2478833"/>
            <a:ext cx="825671" cy="684189"/>
            <a:chOff x="741872" y="1725283"/>
            <a:chExt cx="999384" cy="828136"/>
          </a:xfrm>
          <a:solidFill>
            <a:srgbClr val="005A9E"/>
          </a:solidFill>
        </p:grpSpPr>
        <p:sp>
          <p:nvSpPr>
            <p:cNvPr id="34" name="Rectangle 33"/>
            <p:cNvSpPr/>
            <p:nvPr/>
          </p:nvSpPr>
          <p:spPr>
            <a:xfrm>
              <a:off x="741872" y="1725283"/>
              <a:ext cx="832104" cy="828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2</a:t>
              </a:r>
            </a:p>
          </p:txBody>
        </p:sp>
        <p:sp>
          <p:nvSpPr>
            <p:cNvPr id="35" name="Isosceles Triangle 34"/>
            <p:cNvSpPr/>
            <p:nvPr/>
          </p:nvSpPr>
          <p:spPr>
            <a:xfrm rot="3600000">
              <a:off x="1436059" y="1920816"/>
              <a:ext cx="327804" cy="2825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41872" y="3477208"/>
            <a:ext cx="825671" cy="684189"/>
            <a:chOff x="741872" y="1725283"/>
            <a:chExt cx="999384" cy="828136"/>
          </a:xfrm>
          <a:solidFill>
            <a:srgbClr val="005A9E"/>
          </a:solidFill>
        </p:grpSpPr>
        <p:sp>
          <p:nvSpPr>
            <p:cNvPr id="37" name="Rectangle 36"/>
            <p:cNvSpPr/>
            <p:nvPr/>
          </p:nvSpPr>
          <p:spPr>
            <a:xfrm>
              <a:off x="741872" y="1725283"/>
              <a:ext cx="832104" cy="828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3</a:t>
              </a:r>
            </a:p>
          </p:txBody>
        </p:sp>
        <p:sp>
          <p:nvSpPr>
            <p:cNvPr id="38" name="Isosceles Triangle 37"/>
            <p:cNvSpPr/>
            <p:nvPr/>
          </p:nvSpPr>
          <p:spPr>
            <a:xfrm rot="3600000">
              <a:off x="1436059" y="1920816"/>
              <a:ext cx="327804" cy="2825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entury Gothic" panose="020B0502020202020204" pitchFamily="34" charset="0"/>
              </a:endParaRPr>
            </a:p>
          </p:txBody>
        </p:sp>
      </p:grpSp>
      <p:grpSp>
        <p:nvGrpSpPr>
          <p:cNvPr id="39" name="Group 38"/>
          <p:cNvGrpSpPr/>
          <p:nvPr/>
        </p:nvGrpSpPr>
        <p:grpSpPr>
          <a:xfrm>
            <a:off x="741872" y="4478694"/>
            <a:ext cx="825671" cy="684189"/>
            <a:chOff x="741872" y="1725283"/>
            <a:chExt cx="999384" cy="828136"/>
          </a:xfrm>
          <a:solidFill>
            <a:srgbClr val="005A9E"/>
          </a:solidFill>
        </p:grpSpPr>
        <p:sp>
          <p:nvSpPr>
            <p:cNvPr id="40" name="Rectangle 39"/>
            <p:cNvSpPr/>
            <p:nvPr/>
          </p:nvSpPr>
          <p:spPr>
            <a:xfrm>
              <a:off x="741872" y="1725283"/>
              <a:ext cx="832104" cy="828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4</a:t>
              </a:r>
            </a:p>
          </p:txBody>
        </p:sp>
        <p:sp>
          <p:nvSpPr>
            <p:cNvPr id="41" name="Isosceles Triangle 40"/>
            <p:cNvSpPr/>
            <p:nvPr/>
          </p:nvSpPr>
          <p:spPr>
            <a:xfrm rot="3600000">
              <a:off x="1436059" y="1920816"/>
              <a:ext cx="327804" cy="2825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entury Gothic" panose="020B0502020202020204" pitchFamily="34" charset="0"/>
              </a:endParaRPr>
            </a:p>
          </p:txBody>
        </p:sp>
      </p:grpSp>
      <p:sp>
        <p:nvSpPr>
          <p:cNvPr id="6" name="Rectangle 5"/>
          <p:cNvSpPr/>
          <p:nvPr/>
        </p:nvSpPr>
        <p:spPr>
          <a:xfrm>
            <a:off x="1719198" y="1547792"/>
            <a:ext cx="3457998" cy="461665"/>
          </a:xfrm>
          <a:prstGeom prst="rect">
            <a:avLst/>
          </a:prstGeom>
        </p:spPr>
        <p:txBody>
          <a:bodyPr wrap="none">
            <a:spAutoFit/>
          </a:bodyPr>
          <a:lstStyle/>
          <a:p>
            <a:pPr>
              <a:spcBef>
                <a:spcPts val="600"/>
              </a:spcBef>
              <a:spcAft>
                <a:spcPts val="600"/>
              </a:spcAft>
              <a:buSzPct val="100000"/>
              <a:tabLst>
                <a:tab pos="1481138" algn="l"/>
              </a:tabLst>
              <a:defRPr/>
            </a:pPr>
            <a:r>
              <a:rPr lang="en-US" sz="2400" dirty="0">
                <a:latin typeface="Century Gothic" panose="020B0502020202020204" pitchFamily="34" charset="0"/>
              </a:rPr>
              <a:t>What is MyWorkDrive?</a:t>
            </a:r>
          </a:p>
        </p:txBody>
      </p:sp>
      <p:sp>
        <p:nvSpPr>
          <p:cNvPr id="46" name="Rectangle 45"/>
          <p:cNvSpPr/>
          <p:nvPr/>
        </p:nvSpPr>
        <p:spPr>
          <a:xfrm>
            <a:off x="1719198" y="3562738"/>
            <a:ext cx="2100255" cy="461665"/>
          </a:xfrm>
          <a:prstGeom prst="rect">
            <a:avLst/>
          </a:prstGeom>
        </p:spPr>
        <p:txBody>
          <a:bodyPr wrap="none">
            <a:spAutoFit/>
          </a:bodyPr>
          <a:lstStyle/>
          <a:p>
            <a:pPr>
              <a:spcBef>
                <a:spcPts val="600"/>
              </a:spcBef>
              <a:spcAft>
                <a:spcPts val="600"/>
              </a:spcAft>
              <a:buSzPct val="100000"/>
              <a:tabLst>
                <a:tab pos="1481138" algn="l"/>
              </a:tabLst>
              <a:defRPr/>
            </a:pPr>
            <a:r>
              <a:rPr lang="en-US" sz="2400" dirty="0">
                <a:latin typeface="Century Gothic" panose="020B0502020202020204" pitchFamily="34" charset="0"/>
              </a:rPr>
              <a:t>Server Demo</a:t>
            </a:r>
            <a:endParaRPr lang="en-US" sz="2400" b="1" dirty="0">
              <a:solidFill>
                <a:srgbClr val="558ED5"/>
              </a:solidFill>
              <a:latin typeface="Century Gothic" panose="020B0502020202020204" pitchFamily="34" charset="0"/>
            </a:endParaRPr>
          </a:p>
        </p:txBody>
      </p:sp>
      <p:sp>
        <p:nvSpPr>
          <p:cNvPr id="48" name="Rectangle 47"/>
          <p:cNvSpPr/>
          <p:nvPr/>
        </p:nvSpPr>
        <p:spPr>
          <a:xfrm>
            <a:off x="1738034" y="4581335"/>
            <a:ext cx="912429" cy="461665"/>
          </a:xfrm>
          <a:prstGeom prst="rect">
            <a:avLst/>
          </a:prstGeom>
        </p:spPr>
        <p:txBody>
          <a:bodyPr wrap="none">
            <a:spAutoFit/>
          </a:bodyPr>
          <a:lstStyle/>
          <a:p>
            <a:pPr>
              <a:spcBef>
                <a:spcPts val="600"/>
              </a:spcBef>
              <a:spcAft>
                <a:spcPts val="600"/>
              </a:spcAft>
              <a:buSzPct val="100000"/>
              <a:tabLst>
                <a:tab pos="1481138" algn="l"/>
              </a:tabLst>
              <a:defRPr/>
            </a:pPr>
            <a:r>
              <a:rPr lang="en-US" sz="2400" dirty="0">
                <a:latin typeface="Century Gothic" panose="020B0502020202020204" pitchFamily="34" charset="0"/>
              </a:rPr>
              <a:t>Q&amp;A</a:t>
            </a:r>
            <a:endParaRPr lang="en-US" sz="2400" b="1" dirty="0">
              <a:solidFill>
                <a:srgbClr val="558ED5"/>
              </a:solidFill>
              <a:latin typeface="Century Gothic" panose="020B0502020202020204" pitchFamily="34" charset="0"/>
            </a:endParaRPr>
          </a:p>
        </p:txBody>
      </p:sp>
      <p:pic>
        <p:nvPicPr>
          <p:cNvPr id="49" name="Picture 48"/>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 contrast="1000"/>
                    </a14:imgEffect>
                  </a14:imgLayer>
                </a14:imgProps>
              </a:ext>
              <a:ext uri="{28A0092B-C50C-407E-A947-70E740481C1C}">
                <a14:useLocalDpi xmlns:a14="http://schemas.microsoft.com/office/drawing/2010/main" val="0"/>
              </a:ext>
            </a:extLst>
          </a:blip>
          <a:srcRect r="10024"/>
          <a:stretch/>
        </p:blipFill>
        <p:spPr>
          <a:xfrm>
            <a:off x="6683629" y="1795620"/>
            <a:ext cx="4524698" cy="4302782"/>
          </a:xfrm>
          <a:prstGeom prst="ellipse">
            <a:avLst/>
          </a:prstGeom>
          <a:ln>
            <a:solidFill>
              <a:srgbClr val="FEB824"/>
            </a:solidFill>
          </a:ln>
          <a:effectLst>
            <a:softEdge rad="112500"/>
          </a:effectLst>
        </p:spPr>
      </p:pic>
      <p:sp>
        <p:nvSpPr>
          <p:cNvPr id="50" name="Rectangle 49">
            <a:extLst>
              <a:ext uri="{FF2B5EF4-FFF2-40B4-BE49-F238E27FC236}">
                <a16:creationId xmlns:a16="http://schemas.microsoft.com/office/drawing/2014/main" id="{22525B72-798D-4ACA-9B6A-ED024F4A6655}"/>
              </a:ext>
            </a:extLst>
          </p:cNvPr>
          <p:cNvSpPr/>
          <p:nvPr/>
        </p:nvSpPr>
        <p:spPr>
          <a:xfrm>
            <a:off x="1738770" y="2561493"/>
            <a:ext cx="4276440" cy="461665"/>
          </a:xfrm>
          <a:prstGeom prst="rect">
            <a:avLst/>
          </a:prstGeom>
        </p:spPr>
        <p:txBody>
          <a:bodyPr wrap="square">
            <a:spAutoFit/>
          </a:bodyPr>
          <a:lstStyle/>
          <a:p>
            <a:pPr>
              <a:spcBef>
                <a:spcPts val="600"/>
              </a:spcBef>
              <a:spcAft>
                <a:spcPts val="600"/>
              </a:spcAft>
              <a:buSzPct val="100000"/>
              <a:tabLst>
                <a:tab pos="1481138" algn="l"/>
              </a:tabLst>
              <a:defRPr/>
            </a:pPr>
            <a:r>
              <a:rPr lang="en-US" sz="2400" dirty="0">
                <a:latin typeface="Century Gothic" panose="020B0502020202020204" pitchFamily="34" charset="0"/>
              </a:rPr>
              <a:t>Client-Side Demo</a:t>
            </a:r>
          </a:p>
        </p:txBody>
      </p:sp>
    </p:spTree>
    <p:extLst>
      <p:ext uri="{BB962C8B-B14F-4D97-AF65-F5344CB8AC3E}">
        <p14:creationId xmlns:p14="http://schemas.microsoft.com/office/powerpoint/2010/main" val="81005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p:cNvSpPr txBox="1"/>
          <p:nvPr/>
        </p:nvSpPr>
        <p:spPr>
          <a:xfrm>
            <a:off x="4422030" y="858321"/>
            <a:ext cx="7686842" cy="4647426"/>
          </a:xfrm>
          <a:prstGeom prst="rect">
            <a:avLst/>
          </a:prstGeom>
          <a:noFill/>
        </p:spPr>
        <p:txBody>
          <a:bodyPr wrap="square" rtlCol="0">
            <a:spAutoFit/>
          </a:bodyPr>
          <a:lstStyle/>
          <a:p>
            <a:pPr lvl="0"/>
            <a:r>
              <a:rPr lang="en-US" sz="4000" b="1" dirty="0">
                <a:solidFill>
                  <a:schemeClr val="bg1"/>
                </a:solidFill>
                <a:latin typeface="Segoe UI Light" panose="020B0502040204020203" pitchFamily="34" charset="0"/>
                <a:cs typeface="Segoe UI Light" panose="020B0502040204020203" pitchFamily="34" charset="0"/>
              </a:rPr>
              <a:t>Secure File Share Remote Access</a:t>
            </a:r>
          </a:p>
          <a:p>
            <a:pPr lvl="0"/>
            <a:endParaRPr lang="en-US" sz="3200" dirty="0">
              <a:solidFill>
                <a:schemeClr val="bg1"/>
              </a:solidFill>
              <a:latin typeface="Segoe UI Light" panose="020B0502040204020203" pitchFamily="34" charset="0"/>
              <a:cs typeface="Segoe UI Light" panose="020B0502040204020203" pitchFamily="34" charset="0"/>
            </a:endParaRPr>
          </a:p>
          <a:p>
            <a:pPr lvl="0"/>
            <a:r>
              <a:rPr lang="en-US" sz="3200" dirty="0">
                <a:solidFill>
                  <a:schemeClr val="bg1"/>
                </a:solidFill>
                <a:latin typeface="Segoe UI Light" panose="020B0502040204020203" pitchFamily="34" charset="0"/>
                <a:cs typeface="Segoe UI Light" panose="020B0502040204020203" pitchFamily="34" charset="0"/>
              </a:rPr>
              <a:t>Instantly add Cloud File Sharing capabilities to Windows File Shares without VPN, syncing or migrating data.</a:t>
            </a:r>
          </a:p>
          <a:p>
            <a:pPr lvl="0"/>
            <a:endParaRPr lang="en-US" sz="3200" dirty="0">
              <a:solidFill>
                <a:schemeClr val="bg1"/>
              </a:solidFill>
              <a:latin typeface="Segoe UI Light" panose="020B0502040204020203" pitchFamily="34" charset="0"/>
              <a:cs typeface="Segoe UI Light" panose="020B0502040204020203" pitchFamily="34" charset="0"/>
            </a:endParaRPr>
          </a:p>
          <a:p>
            <a:pPr lvl="0"/>
            <a:r>
              <a:rPr lang="en-US" sz="3200" dirty="0">
                <a:solidFill>
                  <a:schemeClr val="bg1"/>
                </a:solidFill>
                <a:latin typeface="Segoe UI Light" panose="020B0502040204020203" pitchFamily="34" charset="0"/>
                <a:cs typeface="Segoe UI Light" panose="020B0502040204020203" pitchFamily="34" charset="0"/>
              </a:rPr>
              <a:t>Better security and control using existing Infrastructure without VPN, Vendor Lock-in or storing files in databases.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258235" cy="6858000"/>
          </a:xfrm>
          <a:prstGeom prst="rect">
            <a:avLst/>
          </a:prstGeom>
        </p:spPr>
      </p:pic>
      <p:pic>
        <p:nvPicPr>
          <p:cNvPr id="4" name="Picture 3">
            <a:extLst>
              <a:ext uri="{FF2B5EF4-FFF2-40B4-BE49-F238E27FC236}">
                <a16:creationId xmlns:a16="http://schemas.microsoft.com/office/drawing/2014/main" id="{22F9AC9B-22C5-444B-9A09-65434F4BB686}"/>
              </a:ext>
            </a:extLst>
          </p:cNvPr>
          <p:cNvPicPr>
            <a:picLocks noChangeAspect="1"/>
          </p:cNvPicPr>
          <p:nvPr/>
        </p:nvPicPr>
        <p:blipFill>
          <a:blip r:embed="rId4"/>
          <a:stretch>
            <a:fillRect/>
          </a:stretch>
        </p:blipFill>
        <p:spPr>
          <a:xfrm>
            <a:off x="246923" y="-522606"/>
            <a:ext cx="3527696" cy="3075891"/>
          </a:xfrm>
          <a:prstGeom prst="rect">
            <a:avLst/>
          </a:prstGeom>
        </p:spPr>
      </p:pic>
    </p:spTree>
    <p:extLst>
      <p:ext uri="{BB962C8B-B14F-4D97-AF65-F5344CB8AC3E}">
        <p14:creationId xmlns:p14="http://schemas.microsoft.com/office/powerpoint/2010/main" val="71157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4505158" y="705177"/>
            <a:ext cx="7686842" cy="5447645"/>
          </a:xfrm>
          <a:prstGeom prst="rect">
            <a:avLst/>
          </a:prstGeom>
          <a:noFill/>
        </p:spPr>
        <p:txBody>
          <a:bodyPr wrap="square" rtlCol="0">
            <a:spAutoFit/>
          </a:bodyPr>
          <a:lstStyle/>
          <a:p>
            <a:r>
              <a:rPr lang="en-US" sz="4000" b="1" dirty="0">
                <a:solidFill>
                  <a:schemeClr val="bg1"/>
                </a:solidFill>
                <a:latin typeface="Segoe UI Light" panose="020B0502040204020203" pitchFamily="34" charset="0"/>
                <a:cs typeface="Segoe UI Light" panose="020B0502040204020203" pitchFamily="34" charset="0"/>
              </a:rPr>
              <a:t>Secure File Share Remote Access</a:t>
            </a:r>
          </a:p>
          <a:p>
            <a:endParaRPr lang="en-US" sz="3600" b="1" dirty="0">
              <a:solidFill>
                <a:schemeClr val="bg1"/>
              </a:solidFill>
              <a:latin typeface="Segoe UI Light" panose="020B0502040204020203" pitchFamily="34" charset="0"/>
              <a:cs typeface="Segoe UI Light" panose="020B0502040204020203" pitchFamily="34" charset="0"/>
            </a:endParaRPr>
          </a:p>
          <a:p>
            <a:pPr marL="1028700" lvl="1" indent="-571500">
              <a:buFont typeface="Arial" panose="020B0604020202020204" pitchFamily="34" charset="0"/>
              <a:buChar char="•"/>
            </a:pPr>
            <a:r>
              <a:rPr lang="en-US" sz="4000" dirty="0">
                <a:solidFill>
                  <a:schemeClr val="bg1"/>
                </a:solidFill>
                <a:latin typeface="Segoe UI Light" panose="020B0502040204020203" pitchFamily="34" charset="0"/>
                <a:cs typeface="Segoe UI Light" panose="020B0502040204020203" pitchFamily="34" charset="0"/>
              </a:rPr>
              <a:t>Web Browser</a:t>
            </a:r>
          </a:p>
          <a:p>
            <a:pPr marL="1028700" lvl="1" indent="-571500">
              <a:buFont typeface="Arial" panose="020B0604020202020204" pitchFamily="34" charset="0"/>
              <a:buChar char="•"/>
            </a:pPr>
            <a:endParaRPr lang="en-US" sz="4000" dirty="0">
              <a:solidFill>
                <a:schemeClr val="bg1"/>
              </a:solidFill>
              <a:latin typeface="Segoe UI Light" panose="020B0502040204020203" pitchFamily="34" charset="0"/>
              <a:cs typeface="Segoe UI Light" panose="020B0502040204020203" pitchFamily="34" charset="0"/>
            </a:endParaRPr>
          </a:p>
          <a:p>
            <a:pPr marL="1028700" lvl="1" indent="-571500">
              <a:buFont typeface="Arial" panose="020B0604020202020204" pitchFamily="34" charset="0"/>
              <a:buChar char="•"/>
            </a:pPr>
            <a:r>
              <a:rPr lang="en-US" sz="4000" dirty="0">
                <a:solidFill>
                  <a:schemeClr val="bg1"/>
                </a:solidFill>
                <a:latin typeface="Segoe UI Light" panose="020B0502040204020203" pitchFamily="34" charset="0"/>
                <a:cs typeface="Segoe UI Light" panose="020B0502040204020203" pitchFamily="34" charset="0"/>
              </a:rPr>
              <a:t>Mapped Drive</a:t>
            </a:r>
          </a:p>
          <a:p>
            <a:pPr marL="1028700" lvl="1" indent="-571500">
              <a:buFont typeface="Arial" panose="020B0604020202020204" pitchFamily="34" charset="0"/>
              <a:buChar char="•"/>
            </a:pPr>
            <a:endParaRPr lang="en-US" sz="4000" dirty="0">
              <a:solidFill>
                <a:schemeClr val="bg1"/>
              </a:solidFill>
              <a:latin typeface="Segoe UI Light" panose="020B0502040204020203" pitchFamily="34" charset="0"/>
              <a:cs typeface="Segoe UI Light" panose="020B0502040204020203" pitchFamily="34" charset="0"/>
            </a:endParaRPr>
          </a:p>
          <a:p>
            <a:pPr marL="1028700" lvl="1" indent="-571500">
              <a:buFont typeface="Arial" panose="020B0604020202020204" pitchFamily="34" charset="0"/>
              <a:buChar char="•"/>
            </a:pPr>
            <a:r>
              <a:rPr lang="en-US" sz="4000" dirty="0">
                <a:solidFill>
                  <a:schemeClr val="bg1"/>
                </a:solidFill>
                <a:latin typeface="Segoe UI Light" panose="020B0502040204020203" pitchFamily="34" charset="0"/>
                <a:cs typeface="Segoe UI Light" panose="020B0502040204020203" pitchFamily="34" charset="0"/>
              </a:rPr>
              <a:t>Mobile</a:t>
            </a:r>
          </a:p>
          <a:p>
            <a:pPr marL="1028700" lvl="1" indent="-571500">
              <a:buFont typeface="Arial" panose="020B0604020202020204" pitchFamily="34" charset="0"/>
              <a:buChar char="•"/>
            </a:pPr>
            <a:endParaRPr lang="en-US" sz="4000" dirty="0">
              <a:solidFill>
                <a:schemeClr val="bg1"/>
              </a:solidFill>
              <a:latin typeface="Segoe UI Light" panose="020B0502040204020203" pitchFamily="34" charset="0"/>
              <a:cs typeface="Segoe UI Light" panose="020B0502040204020203" pitchFamily="34" charset="0"/>
            </a:endParaRPr>
          </a:p>
          <a:p>
            <a:endParaRPr lang="en-US" sz="3200" dirty="0">
              <a:solidFill>
                <a:schemeClr val="bg1"/>
              </a:solidFill>
              <a:latin typeface="Segoe UI Light" panose="020B0502040204020203" pitchFamily="34" charset="0"/>
              <a:cs typeface="Segoe UI Light" panose="020B0502040204020203"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258235" cy="6858000"/>
          </a:xfrm>
          <a:prstGeom prst="rect">
            <a:avLst/>
          </a:prstGeom>
        </p:spPr>
      </p:pic>
      <p:pic>
        <p:nvPicPr>
          <p:cNvPr id="4" name="Picture 3">
            <a:extLst>
              <a:ext uri="{FF2B5EF4-FFF2-40B4-BE49-F238E27FC236}">
                <a16:creationId xmlns:a16="http://schemas.microsoft.com/office/drawing/2014/main" id="{22F9AC9B-22C5-444B-9A09-65434F4BB686}"/>
              </a:ext>
            </a:extLst>
          </p:cNvPr>
          <p:cNvPicPr>
            <a:picLocks noChangeAspect="1"/>
          </p:cNvPicPr>
          <p:nvPr/>
        </p:nvPicPr>
        <p:blipFill>
          <a:blip r:embed="rId5"/>
          <a:stretch>
            <a:fillRect/>
          </a:stretch>
        </p:blipFill>
        <p:spPr>
          <a:xfrm>
            <a:off x="246923" y="-522606"/>
            <a:ext cx="3527696" cy="3075891"/>
          </a:xfrm>
          <a:prstGeom prst="rect">
            <a:avLst/>
          </a:prstGeom>
        </p:spPr>
      </p:pic>
    </p:spTree>
    <p:extLst>
      <p:ext uri="{BB962C8B-B14F-4D97-AF65-F5344CB8AC3E}">
        <p14:creationId xmlns:p14="http://schemas.microsoft.com/office/powerpoint/2010/main" val="100697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120DBF-8982-9709-AD94-5272AAD30FBB}"/>
              </a:ext>
            </a:extLst>
          </p:cNvPr>
          <p:cNvSpPr/>
          <p:nvPr/>
        </p:nvSpPr>
        <p:spPr>
          <a:xfrm>
            <a:off x="0" y="17999"/>
            <a:ext cx="12192000" cy="139485"/>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 name="Straight Connector 4">
            <a:extLst>
              <a:ext uri="{FF2B5EF4-FFF2-40B4-BE49-F238E27FC236}">
                <a16:creationId xmlns:a16="http://schemas.microsoft.com/office/drawing/2014/main" id="{97BF50F3-F102-011B-D8BE-92B7B3D2188E}"/>
              </a:ext>
            </a:extLst>
          </p:cNvPr>
          <p:cNvCxnSpPr/>
          <p:nvPr/>
        </p:nvCxnSpPr>
        <p:spPr>
          <a:xfrm>
            <a:off x="0" y="6462078"/>
            <a:ext cx="12192000" cy="0"/>
          </a:xfrm>
          <a:prstGeom prst="line">
            <a:avLst/>
          </a:prstGeom>
          <a:ln>
            <a:solidFill>
              <a:srgbClr val="7CCCF7"/>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CC74708-B948-0B78-D729-17B9152671C8}"/>
              </a:ext>
            </a:extLst>
          </p:cNvPr>
          <p:cNvSpPr/>
          <p:nvPr/>
        </p:nvSpPr>
        <p:spPr>
          <a:xfrm>
            <a:off x="0" y="6501447"/>
            <a:ext cx="12191999" cy="338554"/>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005A9E"/>
                </a:solidFill>
                <a:latin typeface="Century Gothic" panose="020B0502020202020204" pitchFamily="34" charset="0"/>
              </a:rPr>
              <a:t>www.myworkdrive.com</a:t>
            </a:r>
          </a:p>
        </p:txBody>
      </p:sp>
      <p:sp>
        <p:nvSpPr>
          <p:cNvPr id="7" name="TextBox 4">
            <a:extLst>
              <a:ext uri="{FF2B5EF4-FFF2-40B4-BE49-F238E27FC236}">
                <a16:creationId xmlns:a16="http://schemas.microsoft.com/office/drawing/2014/main" id="{10E053E0-49B5-E99E-FA2C-680F06C3DD64}"/>
              </a:ext>
            </a:extLst>
          </p:cNvPr>
          <p:cNvSpPr txBox="1"/>
          <p:nvPr/>
        </p:nvSpPr>
        <p:spPr>
          <a:xfrm>
            <a:off x="4968688" y="2253199"/>
            <a:ext cx="198749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bg1"/>
                </a:solidFill>
              </a:rPr>
              <a:t>MyWorkDrive</a:t>
            </a:r>
          </a:p>
        </p:txBody>
      </p:sp>
      <p:pic>
        <p:nvPicPr>
          <p:cNvPr id="8" name="Picture 7">
            <a:extLst>
              <a:ext uri="{FF2B5EF4-FFF2-40B4-BE49-F238E27FC236}">
                <a16:creationId xmlns:a16="http://schemas.microsoft.com/office/drawing/2014/main" id="{DA9089F5-10C4-B34E-B5CC-6B593C5F8626}"/>
              </a:ext>
            </a:extLst>
          </p:cNvPr>
          <p:cNvPicPr>
            <a:picLocks noChangeAspect="1"/>
          </p:cNvPicPr>
          <p:nvPr/>
        </p:nvPicPr>
        <p:blipFill>
          <a:blip r:embed="rId2"/>
          <a:stretch>
            <a:fillRect/>
          </a:stretch>
        </p:blipFill>
        <p:spPr>
          <a:xfrm>
            <a:off x="1568677" y="1287999"/>
            <a:ext cx="9129677" cy="3751036"/>
          </a:xfrm>
          <a:prstGeom prst="rect">
            <a:avLst/>
          </a:prstGeom>
        </p:spPr>
      </p:pic>
      <p:sp>
        <p:nvSpPr>
          <p:cNvPr id="9" name="TextBox 7">
            <a:extLst>
              <a:ext uri="{FF2B5EF4-FFF2-40B4-BE49-F238E27FC236}">
                <a16:creationId xmlns:a16="http://schemas.microsoft.com/office/drawing/2014/main" id="{ABBED7E1-C896-144E-38F0-64682DEEAD55}"/>
              </a:ext>
            </a:extLst>
          </p:cNvPr>
          <p:cNvSpPr txBox="1"/>
          <p:nvPr/>
        </p:nvSpPr>
        <p:spPr>
          <a:xfrm>
            <a:off x="8537083" y="3821496"/>
            <a:ext cx="190863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t>Storage Services</a:t>
            </a:r>
          </a:p>
          <a:p>
            <a:pPr marL="171450" indent="-171450">
              <a:buFont typeface="Arial" panose="020B0604020202020204" pitchFamily="34" charset="0"/>
              <a:buChar char="•"/>
            </a:pPr>
            <a:endParaRPr lang="en-US" sz="1200" dirty="0"/>
          </a:p>
          <a:p>
            <a:r>
              <a:rPr lang="en-US" sz="1200" dirty="0"/>
              <a:t>Windows Shares, SMB, NAS Appliance, OneDrive, SharePoint</a:t>
            </a:r>
          </a:p>
        </p:txBody>
      </p:sp>
      <p:sp>
        <p:nvSpPr>
          <p:cNvPr id="10" name="TextBox 8">
            <a:extLst>
              <a:ext uri="{FF2B5EF4-FFF2-40B4-BE49-F238E27FC236}">
                <a16:creationId xmlns:a16="http://schemas.microsoft.com/office/drawing/2014/main" id="{4A164028-EB80-DA0E-211C-4C6E1AF3C074}"/>
              </a:ext>
            </a:extLst>
          </p:cNvPr>
          <p:cNvSpPr txBox="1"/>
          <p:nvPr/>
        </p:nvSpPr>
        <p:spPr>
          <a:xfrm>
            <a:off x="5205987" y="3821496"/>
            <a:ext cx="186241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t>Windows Web Server </a:t>
            </a:r>
          </a:p>
          <a:p>
            <a:pPr marL="285750" indent="-285750">
              <a:buFont typeface="Arial" panose="020B0604020202020204" pitchFamily="34" charset="0"/>
              <a:buChar char="•"/>
            </a:pPr>
            <a:endParaRPr lang="en-US" sz="1200" dirty="0"/>
          </a:p>
          <a:p>
            <a:r>
              <a:rPr lang="en-US" sz="1200" dirty="0"/>
              <a:t>Physical, Virtual or Azure</a:t>
            </a:r>
          </a:p>
        </p:txBody>
      </p:sp>
      <p:sp>
        <p:nvSpPr>
          <p:cNvPr id="11" name="TextBox 9">
            <a:extLst>
              <a:ext uri="{FF2B5EF4-FFF2-40B4-BE49-F238E27FC236}">
                <a16:creationId xmlns:a16="http://schemas.microsoft.com/office/drawing/2014/main" id="{7AAF7175-53C0-1124-B67C-FE23C5D32C77}"/>
              </a:ext>
            </a:extLst>
          </p:cNvPr>
          <p:cNvSpPr txBox="1"/>
          <p:nvPr/>
        </p:nvSpPr>
        <p:spPr>
          <a:xfrm>
            <a:off x="2036257" y="3821496"/>
            <a:ext cx="1701053"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t>User Access</a:t>
            </a:r>
          </a:p>
          <a:p>
            <a:pPr marL="171450" indent="-171450">
              <a:buFont typeface="Arial" panose="020B0604020202020204" pitchFamily="34" charset="0"/>
              <a:buChar char="•"/>
            </a:pPr>
            <a:endParaRPr lang="en-US" sz="1200" dirty="0"/>
          </a:p>
          <a:p>
            <a:r>
              <a:rPr lang="en-US" sz="1200" dirty="0"/>
              <a:t>Desktop</a:t>
            </a:r>
          </a:p>
          <a:p>
            <a:r>
              <a:rPr lang="en-US" sz="1200" dirty="0"/>
              <a:t>Mobile</a:t>
            </a:r>
          </a:p>
          <a:p>
            <a:r>
              <a:rPr lang="en-US" sz="1200" dirty="0"/>
              <a:t>Browser</a:t>
            </a:r>
          </a:p>
        </p:txBody>
      </p:sp>
      <p:pic>
        <p:nvPicPr>
          <p:cNvPr id="12" name="Picture 11">
            <a:extLst>
              <a:ext uri="{FF2B5EF4-FFF2-40B4-BE49-F238E27FC236}">
                <a16:creationId xmlns:a16="http://schemas.microsoft.com/office/drawing/2014/main" id="{9A7EC3ED-25E0-C943-F0F3-4E0CB6511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481" y="4236994"/>
            <a:ext cx="573433" cy="573433"/>
          </a:xfrm>
          <a:prstGeom prst="rect">
            <a:avLst/>
          </a:prstGeom>
        </p:spPr>
      </p:pic>
      <p:sp>
        <p:nvSpPr>
          <p:cNvPr id="13" name="TextBox 11">
            <a:extLst>
              <a:ext uri="{FF2B5EF4-FFF2-40B4-BE49-F238E27FC236}">
                <a16:creationId xmlns:a16="http://schemas.microsoft.com/office/drawing/2014/main" id="{56840B64-8294-3395-597A-ED05D751D07F}"/>
              </a:ext>
            </a:extLst>
          </p:cNvPr>
          <p:cNvSpPr txBox="1"/>
          <p:nvPr/>
        </p:nvSpPr>
        <p:spPr>
          <a:xfrm>
            <a:off x="4994895" y="1578082"/>
            <a:ext cx="227723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chemeClr val="bg1"/>
                </a:solidFill>
              </a:rPr>
              <a:t>MyWorkDrive</a:t>
            </a:r>
          </a:p>
        </p:txBody>
      </p:sp>
      <p:sp>
        <p:nvSpPr>
          <p:cNvPr id="14" name="TextBox 13">
            <a:extLst>
              <a:ext uri="{FF2B5EF4-FFF2-40B4-BE49-F238E27FC236}">
                <a16:creationId xmlns:a16="http://schemas.microsoft.com/office/drawing/2014/main" id="{4C98A685-EC73-BBA7-B954-77F67E349315}"/>
              </a:ext>
            </a:extLst>
          </p:cNvPr>
          <p:cNvSpPr txBox="1"/>
          <p:nvPr/>
        </p:nvSpPr>
        <p:spPr>
          <a:xfrm>
            <a:off x="7466029" y="2834959"/>
            <a:ext cx="70701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rPr>
              <a:t>Storage</a:t>
            </a:r>
          </a:p>
        </p:txBody>
      </p:sp>
      <p:sp>
        <p:nvSpPr>
          <p:cNvPr id="15" name="TextBox 14">
            <a:extLst>
              <a:ext uri="{FF2B5EF4-FFF2-40B4-BE49-F238E27FC236}">
                <a16:creationId xmlns:a16="http://schemas.microsoft.com/office/drawing/2014/main" id="{54BD2BD0-E173-1190-CF90-A61676B1FC9C}"/>
              </a:ext>
            </a:extLst>
          </p:cNvPr>
          <p:cNvSpPr txBox="1"/>
          <p:nvPr/>
        </p:nvSpPr>
        <p:spPr>
          <a:xfrm>
            <a:off x="1534389" y="371249"/>
            <a:ext cx="912321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solidFill>
                  <a:srgbClr val="0070C0"/>
                </a:solidFill>
              </a:rPr>
              <a:t>MyWorkDrive Network Overview</a:t>
            </a:r>
          </a:p>
        </p:txBody>
      </p:sp>
      <p:sp>
        <p:nvSpPr>
          <p:cNvPr id="16" name="TextBox 1">
            <a:extLst>
              <a:ext uri="{FF2B5EF4-FFF2-40B4-BE49-F238E27FC236}">
                <a16:creationId xmlns:a16="http://schemas.microsoft.com/office/drawing/2014/main" id="{857546EA-D573-55F8-A87F-DCA1159BA0E2}"/>
              </a:ext>
            </a:extLst>
          </p:cNvPr>
          <p:cNvSpPr txBox="1"/>
          <p:nvPr/>
        </p:nvSpPr>
        <p:spPr>
          <a:xfrm>
            <a:off x="4115208" y="2834958"/>
            <a:ext cx="707010" cy="276999"/>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bg1"/>
                </a:solidFill>
              </a:rPr>
              <a:t>HTTPS</a:t>
            </a:r>
          </a:p>
        </p:txBody>
      </p:sp>
    </p:spTree>
    <p:extLst>
      <p:ext uri="{BB962C8B-B14F-4D97-AF65-F5344CB8AC3E}">
        <p14:creationId xmlns:p14="http://schemas.microsoft.com/office/powerpoint/2010/main" val="2947806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97C4368-DB49-4F1E-B7E3-35D98559B706}"/>
              </a:ext>
            </a:extLst>
          </p:cNvPr>
          <p:cNvGrpSpPr/>
          <p:nvPr/>
        </p:nvGrpSpPr>
        <p:grpSpPr>
          <a:xfrm>
            <a:off x="746380" y="1810802"/>
            <a:ext cx="825671" cy="684189"/>
            <a:chOff x="741872" y="1725283"/>
            <a:chExt cx="999384" cy="828136"/>
          </a:xfrm>
          <a:solidFill>
            <a:srgbClr val="005A9E"/>
          </a:solidFill>
        </p:grpSpPr>
        <p:sp>
          <p:nvSpPr>
            <p:cNvPr id="6" name="Rectangle 5">
              <a:extLst>
                <a:ext uri="{FF2B5EF4-FFF2-40B4-BE49-F238E27FC236}">
                  <a16:creationId xmlns:a16="http://schemas.microsoft.com/office/drawing/2014/main" id="{2F147D1E-38EA-403E-ABA1-3A1CFDA93AD1}"/>
                </a:ext>
              </a:extLst>
            </p:cNvPr>
            <p:cNvSpPr/>
            <p:nvPr/>
          </p:nvSpPr>
          <p:spPr>
            <a:xfrm>
              <a:off x="741872" y="1725283"/>
              <a:ext cx="832104" cy="828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1</a:t>
              </a:r>
            </a:p>
          </p:txBody>
        </p:sp>
        <p:sp>
          <p:nvSpPr>
            <p:cNvPr id="7" name="Isosceles Triangle 6">
              <a:extLst>
                <a:ext uri="{FF2B5EF4-FFF2-40B4-BE49-F238E27FC236}">
                  <a16:creationId xmlns:a16="http://schemas.microsoft.com/office/drawing/2014/main" id="{BCB905B5-2692-4BBD-B3C4-5D375EFF3D17}"/>
                </a:ext>
              </a:extLst>
            </p:cNvPr>
            <p:cNvSpPr/>
            <p:nvPr/>
          </p:nvSpPr>
          <p:spPr>
            <a:xfrm rot="3600000">
              <a:off x="1436059" y="1920816"/>
              <a:ext cx="327804" cy="2825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5728708-BC73-48B0-84C9-08ED48B4C255}"/>
              </a:ext>
            </a:extLst>
          </p:cNvPr>
          <p:cNvGrpSpPr/>
          <p:nvPr/>
        </p:nvGrpSpPr>
        <p:grpSpPr>
          <a:xfrm>
            <a:off x="746380" y="2825609"/>
            <a:ext cx="825671" cy="684189"/>
            <a:chOff x="741872" y="1725283"/>
            <a:chExt cx="999384" cy="828136"/>
          </a:xfrm>
          <a:solidFill>
            <a:srgbClr val="005A9E"/>
          </a:solidFill>
        </p:grpSpPr>
        <p:sp>
          <p:nvSpPr>
            <p:cNvPr id="9" name="Rectangle 8">
              <a:extLst>
                <a:ext uri="{FF2B5EF4-FFF2-40B4-BE49-F238E27FC236}">
                  <a16:creationId xmlns:a16="http://schemas.microsoft.com/office/drawing/2014/main" id="{E693554B-8885-469F-B6E7-47BAA5B62B3B}"/>
                </a:ext>
              </a:extLst>
            </p:cNvPr>
            <p:cNvSpPr/>
            <p:nvPr/>
          </p:nvSpPr>
          <p:spPr>
            <a:xfrm>
              <a:off x="741872" y="1725283"/>
              <a:ext cx="832104" cy="828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2</a:t>
              </a:r>
            </a:p>
          </p:txBody>
        </p:sp>
        <p:sp>
          <p:nvSpPr>
            <p:cNvPr id="10" name="Isosceles Triangle 9">
              <a:extLst>
                <a:ext uri="{FF2B5EF4-FFF2-40B4-BE49-F238E27FC236}">
                  <a16:creationId xmlns:a16="http://schemas.microsoft.com/office/drawing/2014/main" id="{3D5DDEB3-E708-421B-A6A3-C9F2054B032F}"/>
                </a:ext>
              </a:extLst>
            </p:cNvPr>
            <p:cNvSpPr/>
            <p:nvPr/>
          </p:nvSpPr>
          <p:spPr>
            <a:xfrm rot="3600000">
              <a:off x="1436059" y="1920816"/>
              <a:ext cx="327804" cy="2825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218D7183-B991-4A13-854F-117752470153}"/>
              </a:ext>
            </a:extLst>
          </p:cNvPr>
          <p:cNvGrpSpPr/>
          <p:nvPr/>
        </p:nvGrpSpPr>
        <p:grpSpPr>
          <a:xfrm>
            <a:off x="746380" y="3823984"/>
            <a:ext cx="825671" cy="684189"/>
            <a:chOff x="741872" y="1725283"/>
            <a:chExt cx="999384" cy="828136"/>
          </a:xfrm>
          <a:solidFill>
            <a:srgbClr val="005A9E"/>
          </a:solidFill>
        </p:grpSpPr>
        <p:sp>
          <p:nvSpPr>
            <p:cNvPr id="12" name="Rectangle 11">
              <a:extLst>
                <a:ext uri="{FF2B5EF4-FFF2-40B4-BE49-F238E27FC236}">
                  <a16:creationId xmlns:a16="http://schemas.microsoft.com/office/drawing/2014/main" id="{8AA9CB5A-518E-481F-9513-09342AE9ED29}"/>
                </a:ext>
              </a:extLst>
            </p:cNvPr>
            <p:cNvSpPr/>
            <p:nvPr/>
          </p:nvSpPr>
          <p:spPr>
            <a:xfrm>
              <a:off x="741872" y="1725283"/>
              <a:ext cx="832104" cy="828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3</a:t>
              </a:r>
            </a:p>
          </p:txBody>
        </p:sp>
        <p:sp>
          <p:nvSpPr>
            <p:cNvPr id="13" name="Isosceles Triangle 12">
              <a:extLst>
                <a:ext uri="{FF2B5EF4-FFF2-40B4-BE49-F238E27FC236}">
                  <a16:creationId xmlns:a16="http://schemas.microsoft.com/office/drawing/2014/main" id="{32E738D4-C255-4474-8122-2851C7B34246}"/>
                </a:ext>
              </a:extLst>
            </p:cNvPr>
            <p:cNvSpPr/>
            <p:nvPr/>
          </p:nvSpPr>
          <p:spPr>
            <a:xfrm rot="3600000">
              <a:off x="1436059" y="1920816"/>
              <a:ext cx="327804" cy="2825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entury Gothic" panose="020B0502020202020204" pitchFamily="34" charset="0"/>
              </a:endParaRPr>
            </a:p>
          </p:txBody>
        </p:sp>
      </p:grpSp>
      <p:sp>
        <p:nvSpPr>
          <p:cNvPr id="14" name="Rectangle 13">
            <a:extLst>
              <a:ext uri="{FF2B5EF4-FFF2-40B4-BE49-F238E27FC236}">
                <a16:creationId xmlns:a16="http://schemas.microsoft.com/office/drawing/2014/main" id="{51690122-A272-4A1F-93A6-91418863F159}"/>
              </a:ext>
            </a:extLst>
          </p:cNvPr>
          <p:cNvSpPr/>
          <p:nvPr/>
        </p:nvSpPr>
        <p:spPr>
          <a:xfrm>
            <a:off x="1723706" y="1911601"/>
            <a:ext cx="4546437" cy="461665"/>
          </a:xfrm>
          <a:prstGeom prst="rect">
            <a:avLst/>
          </a:prstGeom>
        </p:spPr>
        <p:txBody>
          <a:bodyPr wrap="none">
            <a:spAutoFit/>
          </a:bodyPr>
          <a:lstStyle/>
          <a:p>
            <a:pPr>
              <a:spcBef>
                <a:spcPts val="600"/>
              </a:spcBef>
              <a:spcAft>
                <a:spcPts val="600"/>
              </a:spcAft>
              <a:buSzPct val="100000"/>
              <a:tabLst>
                <a:tab pos="1481138" algn="l"/>
              </a:tabLst>
              <a:defRPr/>
            </a:pPr>
            <a:r>
              <a:rPr lang="en-US" sz="2400" dirty="0">
                <a:solidFill>
                  <a:schemeClr val="bg1"/>
                </a:solidFill>
                <a:latin typeface="Century Gothic" panose="020B0502020202020204" pitchFamily="34" charset="0"/>
              </a:rPr>
              <a:t>No migration of files required </a:t>
            </a:r>
            <a:endParaRPr lang="en-US" sz="2400" b="1" dirty="0">
              <a:solidFill>
                <a:schemeClr val="bg1"/>
              </a:solidFill>
              <a:latin typeface="Century Gothic" panose="020B0502020202020204" pitchFamily="34" charset="0"/>
            </a:endParaRPr>
          </a:p>
        </p:txBody>
      </p:sp>
      <p:sp>
        <p:nvSpPr>
          <p:cNvPr id="15" name="Rectangle 14">
            <a:extLst>
              <a:ext uri="{FF2B5EF4-FFF2-40B4-BE49-F238E27FC236}">
                <a16:creationId xmlns:a16="http://schemas.microsoft.com/office/drawing/2014/main" id="{64853F03-8C2A-47AB-A08B-9DF7FDF3DC84}"/>
              </a:ext>
            </a:extLst>
          </p:cNvPr>
          <p:cNvSpPr/>
          <p:nvPr/>
        </p:nvSpPr>
        <p:spPr>
          <a:xfrm>
            <a:off x="1687880" y="3736362"/>
            <a:ext cx="4911636" cy="830997"/>
          </a:xfrm>
          <a:prstGeom prst="rect">
            <a:avLst/>
          </a:prstGeom>
        </p:spPr>
        <p:txBody>
          <a:bodyPr wrap="square">
            <a:spAutoFit/>
          </a:bodyPr>
          <a:lstStyle/>
          <a:p>
            <a:pPr>
              <a:spcBef>
                <a:spcPts val="600"/>
              </a:spcBef>
              <a:spcAft>
                <a:spcPts val="600"/>
              </a:spcAft>
              <a:buSzPct val="100000"/>
              <a:tabLst>
                <a:tab pos="1481138" algn="l"/>
              </a:tabLst>
              <a:defRPr/>
            </a:pPr>
            <a:r>
              <a:rPr lang="en-US" sz="2400" dirty="0">
                <a:solidFill>
                  <a:schemeClr val="bg1"/>
                </a:solidFill>
                <a:latin typeface="Century Gothic" panose="020B0502020202020204" pitchFamily="34" charset="0"/>
              </a:rPr>
              <a:t>Edit from the browser, mapped drive or mobile client</a:t>
            </a:r>
          </a:p>
        </p:txBody>
      </p:sp>
      <p:sp>
        <p:nvSpPr>
          <p:cNvPr id="16" name="Subtitle 4">
            <a:extLst>
              <a:ext uri="{FF2B5EF4-FFF2-40B4-BE49-F238E27FC236}">
                <a16:creationId xmlns:a16="http://schemas.microsoft.com/office/drawing/2014/main" id="{C3D56B1C-48C0-43DE-9612-6396E43C7223}"/>
              </a:ext>
            </a:extLst>
          </p:cNvPr>
          <p:cNvSpPr txBox="1">
            <a:spLocks/>
          </p:cNvSpPr>
          <p:nvPr/>
        </p:nvSpPr>
        <p:spPr>
          <a:xfrm>
            <a:off x="872002" y="654463"/>
            <a:ext cx="10787265" cy="688383"/>
          </a:xfrm>
          <a:prstGeom prst="rect">
            <a:avLst/>
          </a:prstGeom>
        </p:spPr>
        <p:txBody>
          <a:bodyPr vert="horz" lIns="91440" tIns="45720" rIns="91440" bIns="45720" rtlCol="0">
            <a:noAutofit/>
          </a:bodyPr>
          <a:lstStyle>
            <a:lvl1pPr marL="0" indent="0" algn="ctr" defTabSz="914400" rtl="0" eaLnBrk="1" latinLnBrk="0" hangingPunct="1">
              <a:spcBef>
                <a:spcPts val="500"/>
              </a:spcBef>
              <a:spcAft>
                <a:spcPts val="500"/>
              </a:spcAft>
              <a:buFont typeface="Arial" pitchFamily="34" charset="0"/>
              <a:buNone/>
              <a:defRPr sz="3200" kern="1200" baseline="0">
                <a:solidFill>
                  <a:schemeClr val="tx1"/>
                </a:solidFill>
                <a:latin typeface="Cambria" pitchFamily="18"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Cambria" pitchFamily="18"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Cambria" pitchFamily="18"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Cambria" pitchFamily="18"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Cambria"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b="1" dirty="0">
                <a:solidFill>
                  <a:schemeClr val="bg1"/>
                </a:solidFill>
                <a:latin typeface="Century Gothic" panose="020B0502020202020204" pitchFamily="34" charset="0"/>
              </a:rPr>
              <a:t>MyWorkDrive Office Online Editing</a:t>
            </a:r>
          </a:p>
        </p:txBody>
      </p:sp>
      <p:sp>
        <p:nvSpPr>
          <p:cNvPr id="17" name="Rectangle 16">
            <a:extLst>
              <a:ext uri="{FF2B5EF4-FFF2-40B4-BE49-F238E27FC236}">
                <a16:creationId xmlns:a16="http://schemas.microsoft.com/office/drawing/2014/main" id="{CF9EF61C-5AC4-4C4C-87E4-8C527DC8CC8B}"/>
              </a:ext>
            </a:extLst>
          </p:cNvPr>
          <p:cNvSpPr/>
          <p:nvPr/>
        </p:nvSpPr>
        <p:spPr>
          <a:xfrm>
            <a:off x="1619610" y="2900244"/>
            <a:ext cx="3921266" cy="461665"/>
          </a:xfrm>
          <a:prstGeom prst="rect">
            <a:avLst/>
          </a:prstGeom>
        </p:spPr>
        <p:txBody>
          <a:bodyPr wrap="none">
            <a:spAutoFit/>
          </a:bodyPr>
          <a:lstStyle/>
          <a:p>
            <a:pPr>
              <a:spcBef>
                <a:spcPts val="600"/>
              </a:spcBef>
              <a:spcAft>
                <a:spcPts val="600"/>
              </a:spcAft>
              <a:buSzPct val="100000"/>
              <a:tabLst>
                <a:tab pos="1481138" algn="l"/>
              </a:tabLst>
              <a:defRPr/>
            </a:pPr>
            <a:r>
              <a:rPr lang="en-US" sz="2400" dirty="0">
                <a:latin typeface="Century Gothic" panose="020B0502020202020204" pitchFamily="34" charset="0"/>
              </a:rPr>
              <a:t> </a:t>
            </a:r>
            <a:r>
              <a:rPr lang="en-US" sz="2400" dirty="0">
                <a:solidFill>
                  <a:schemeClr val="bg1"/>
                </a:solidFill>
                <a:latin typeface="Century Gothic" panose="020B0502020202020204" pitchFamily="34" charset="0"/>
              </a:rPr>
              <a:t>Co-editing of Office Files</a:t>
            </a:r>
            <a:endParaRPr lang="en-US" sz="2400" b="1" dirty="0">
              <a:solidFill>
                <a:schemeClr val="bg1"/>
              </a:solidFill>
              <a:latin typeface="Century Gothic" panose="020B0502020202020204" pitchFamily="34" charset="0"/>
            </a:endParaRPr>
          </a:p>
        </p:txBody>
      </p:sp>
      <p:pic>
        <p:nvPicPr>
          <p:cNvPr id="21" name="Picture 2" descr="Microsoft Office - Wikipedia">
            <a:extLst>
              <a:ext uri="{FF2B5EF4-FFF2-40B4-BE49-F238E27FC236}">
                <a16:creationId xmlns:a16="http://schemas.microsoft.com/office/drawing/2014/main" id="{6E79228A-B830-4B3B-8A2C-84293DEDD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834" y="1724041"/>
            <a:ext cx="5290215" cy="37560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EDE8026F-6A11-433A-A980-A2B17A6DAA3F}"/>
              </a:ext>
            </a:extLst>
          </p:cNvPr>
          <p:cNvPicPr>
            <a:picLocks noChangeAspect="1"/>
          </p:cNvPicPr>
          <p:nvPr/>
        </p:nvPicPr>
        <p:blipFill>
          <a:blip r:embed="rId4"/>
          <a:stretch>
            <a:fillRect/>
          </a:stretch>
        </p:blipFill>
        <p:spPr>
          <a:xfrm>
            <a:off x="9299896" y="3607671"/>
            <a:ext cx="2544988" cy="1620545"/>
          </a:xfrm>
          <a:prstGeom prst="rect">
            <a:avLst/>
          </a:prstGeom>
        </p:spPr>
      </p:pic>
      <p:grpSp>
        <p:nvGrpSpPr>
          <p:cNvPr id="25" name="Group 24">
            <a:extLst>
              <a:ext uri="{FF2B5EF4-FFF2-40B4-BE49-F238E27FC236}">
                <a16:creationId xmlns:a16="http://schemas.microsoft.com/office/drawing/2014/main" id="{139BB99C-9348-4971-897C-694C6E765B67}"/>
              </a:ext>
            </a:extLst>
          </p:cNvPr>
          <p:cNvGrpSpPr/>
          <p:nvPr/>
        </p:nvGrpSpPr>
        <p:grpSpPr>
          <a:xfrm>
            <a:off x="746380" y="4827290"/>
            <a:ext cx="825671" cy="684189"/>
            <a:chOff x="741872" y="1725283"/>
            <a:chExt cx="999384" cy="828136"/>
          </a:xfrm>
          <a:solidFill>
            <a:srgbClr val="005A9E"/>
          </a:solidFill>
        </p:grpSpPr>
        <p:sp>
          <p:nvSpPr>
            <p:cNvPr id="26" name="Rectangle 25">
              <a:extLst>
                <a:ext uri="{FF2B5EF4-FFF2-40B4-BE49-F238E27FC236}">
                  <a16:creationId xmlns:a16="http://schemas.microsoft.com/office/drawing/2014/main" id="{6377A01B-B184-41A9-A236-F3BD50B72D42}"/>
                </a:ext>
              </a:extLst>
            </p:cNvPr>
            <p:cNvSpPr/>
            <p:nvPr/>
          </p:nvSpPr>
          <p:spPr>
            <a:xfrm>
              <a:off x="741872" y="1725283"/>
              <a:ext cx="832104" cy="828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4</a:t>
              </a:r>
            </a:p>
          </p:txBody>
        </p:sp>
        <p:sp>
          <p:nvSpPr>
            <p:cNvPr id="27" name="Isosceles Triangle 26">
              <a:extLst>
                <a:ext uri="{FF2B5EF4-FFF2-40B4-BE49-F238E27FC236}">
                  <a16:creationId xmlns:a16="http://schemas.microsoft.com/office/drawing/2014/main" id="{F67DD474-E182-4EFE-876D-EC3237CC9E11}"/>
                </a:ext>
              </a:extLst>
            </p:cNvPr>
            <p:cNvSpPr/>
            <p:nvPr/>
          </p:nvSpPr>
          <p:spPr>
            <a:xfrm rot="3600000">
              <a:off x="1436059" y="1920816"/>
              <a:ext cx="327804" cy="2825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entury Gothic" panose="020B0502020202020204" pitchFamily="34" charset="0"/>
              </a:endParaRPr>
            </a:p>
          </p:txBody>
        </p:sp>
      </p:grpSp>
      <p:sp>
        <p:nvSpPr>
          <p:cNvPr id="28" name="Rectangle 27">
            <a:extLst>
              <a:ext uri="{FF2B5EF4-FFF2-40B4-BE49-F238E27FC236}">
                <a16:creationId xmlns:a16="http://schemas.microsoft.com/office/drawing/2014/main" id="{BECA79CC-33C9-47FC-91B5-11337E8B1DE4}"/>
              </a:ext>
            </a:extLst>
          </p:cNvPr>
          <p:cNvSpPr/>
          <p:nvPr/>
        </p:nvSpPr>
        <p:spPr>
          <a:xfrm>
            <a:off x="1729123" y="4753885"/>
            <a:ext cx="4721366" cy="1200329"/>
          </a:xfrm>
          <a:prstGeom prst="rect">
            <a:avLst/>
          </a:prstGeom>
        </p:spPr>
        <p:txBody>
          <a:bodyPr wrap="square">
            <a:spAutoFit/>
          </a:bodyPr>
          <a:lstStyle/>
          <a:p>
            <a:pPr>
              <a:spcBef>
                <a:spcPts val="600"/>
              </a:spcBef>
              <a:spcAft>
                <a:spcPts val="600"/>
              </a:spcAft>
              <a:buSzPct val="100000"/>
              <a:tabLst>
                <a:tab pos="1481138" algn="l"/>
              </a:tabLst>
              <a:defRPr/>
            </a:pPr>
            <a:r>
              <a:rPr lang="en-US" sz="2400" dirty="0">
                <a:solidFill>
                  <a:schemeClr val="bg1"/>
                </a:solidFill>
                <a:latin typeface="Century Gothic" panose="020B0502020202020204" pitchFamily="34" charset="0"/>
              </a:rPr>
              <a:t>Edit with OneDrive, SharePoint, Office Online or Only Office Servers on-premise</a:t>
            </a:r>
          </a:p>
        </p:txBody>
      </p:sp>
    </p:spTree>
    <p:extLst>
      <p:ext uri="{BB962C8B-B14F-4D97-AF65-F5344CB8AC3E}">
        <p14:creationId xmlns:p14="http://schemas.microsoft.com/office/powerpoint/2010/main" val="2520497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Box 2"/>
          <p:cNvSpPr txBox="1"/>
          <p:nvPr/>
        </p:nvSpPr>
        <p:spPr>
          <a:xfrm>
            <a:off x="969484" y="25033"/>
            <a:ext cx="10565175" cy="6955750"/>
          </a:xfrm>
          <a:prstGeom prst="rect">
            <a:avLst/>
          </a:prstGeom>
          <a:noFill/>
        </p:spPr>
        <p:txBody>
          <a:bodyPr wrap="square" rtlCol="0">
            <a:spAutoFit/>
          </a:bodyPr>
          <a:lstStyle/>
          <a:p>
            <a:pPr algn="ctr"/>
            <a:r>
              <a:rPr lang="en-US" sz="4000" b="1" dirty="0">
                <a:solidFill>
                  <a:schemeClr val="bg1"/>
                </a:solidFill>
                <a:latin typeface="Segoe UI Light" panose="020B0502040204020203" pitchFamily="34" charset="0"/>
                <a:cs typeface="Segoe UI Light" panose="020B0502040204020203" pitchFamily="34" charset="0"/>
              </a:rPr>
              <a:t>MyWorkDrive Compliance Security  Features</a:t>
            </a:r>
          </a:p>
          <a:p>
            <a:pPr marL="571500" indent="-571500">
              <a:buFont typeface="Arial" panose="020B0604020202020204" pitchFamily="34" charset="0"/>
              <a:buChar char="•"/>
            </a:pPr>
            <a:endParaRPr lang="en-US" sz="2200" dirty="0">
              <a:solidFill>
                <a:schemeClr val="bg1"/>
              </a:solidFill>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en-US" sz="2200" dirty="0">
                <a:solidFill>
                  <a:schemeClr val="bg1"/>
                </a:solidFill>
                <a:latin typeface="Segoe UI Light" panose="020B0502040204020203" pitchFamily="34" charset="0"/>
                <a:cs typeface="Segoe UI Light" panose="020B0502040204020203" pitchFamily="34" charset="0"/>
              </a:rPr>
              <a:t>DUO/ADFS/SAML Two Factor Authentication</a:t>
            </a:r>
          </a:p>
          <a:p>
            <a:pPr marL="571500" indent="-571500">
              <a:buFont typeface="Arial" panose="020B0604020202020204" pitchFamily="34" charset="0"/>
              <a:buChar char="•"/>
            </a:pPr>
            <a:endParaRPr lang="en-US" sz="2200" dirty="0">
              <a:solidFill>
                <a:schemeClr val="bg1"/>
              </a:solidFill>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en-US" sz="2200" dirty="0">
                <a:solidFill>
                  <a:schemeClr val="bg1"/>
                </a:solidFill>
                <a:latin typeface="Segoe UI Light" panose="020B0502040204020203" pitchFamily="34" charset="0"/>
                <a:cs typeface="Segoe UI Light" panose="020B0502040204020203" pitchFamily="34" charset="0"/>
              </a:rPr>
              <a:t>File Type Blocking and Alerting</a:t>
            </a:r>
          </a:p>
          <a:p>
            <a:pPr marL="571500" indent="-571500">
              <a:buFont typeface="Arial" panose="020B0604020202020204" pitchFamily="34" charset="0"/>
              <a:buChar char="•"/>
            </a:pPr>
            <a:endParaRPr lang="en-US" sz="2200" dirty="0">
              <a:solidFill>
                <a:schemeClr val="bg1"/>
              </a:solidFill>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en-US" sz="2200" dirty="0">
                <a:solidFill>
                  <a:schemeClr val="bg1"/>
                </a:solidFill>
                <a:latin typeface="Segoe UI Light" panose="020B0502040204020203" pitchFamily="34" charset="0"/>
                <a:cs typeface="Segoe UI Light" panose="020B0502040204020203" pitchFamily="34" charset="0"/>
              </a:rPr>
              <a:t>New Device Approval for Client Devices</a:t>
            </a:r>
          </a:p>
          <a:p>
            <a:pPr marL="571500" indent="-571500">
              <a:buFont typeface="Arial" panose="020B0604020202020204" pitchFamily="34" charset="0"/>
              <a:buChar char="•"/>
            </a:pPr>
            <a:endParaRPr lang="en-US" sz="2200" dirty="0">
              <a:solidFill>
                <a:schemeClr val="bg1"/>
              </a:solidFill>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en-US" sz="2200" dirty="0">
                <a:solidFill>
                  <a:schemeClr val="bg1"/>
                </a:solidFill>
                <a:latin typeface="Segoe UI Light" panose="020B0502040204020203" pitchFamily="34" charset="0"/>
                <a:cs typeface="Segoe UI Light" panose="020B0502040204020203" pitchFamily="34" charset="0"/>
              </a:rPr>
              <a:t>Pre-Auth for Identity Providers (Conditional Access)</a:t>
            </a:r>
          </a:p>
          <a:p>
            <a:pPr marL="571500" indent="-571500">
              <a:buFont typeface="Arial" panose="020B0604020202020204" pitchFamily="34" charset="0"/>
              <a:buChar char="•"/>
            </a:pPr>
            <a:endParaRPr lang="en-US" sz="2200" dirty="0">
              <a:solidFill>
                <a:schemeClr val="bg1"/>
              </a:solidFill>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en-US" sz="2200" dirty="0">
                <a:solidFill>
                  <a:schemeClr val="bg1"/>
                </a:solidFill>
                <a:latin typeface="Segoe UI Light" panose="020B0502040204020203" pitchFamily="34" charset="0"/>
                <a:cs typeface="Segoe UI Light" panose="020B0502040204020203" pitchFamily="34" charset="0"/>
              </a:rPr>
              <a:t>Data Leak Prevention with encrypted view &amp; Watermarks</a:t>
            </a:r>
          </a:p>
          <a:p>
            <a:pPr marL="571500" indent="-571500">
              <a:buFont typeface="Arial" panose="020B0604020202020204" pitchFamily="34" charset="0"/>
              <a:buChar char="•"/>
            </a:pPr>
            <a:endParaRPr lang="en-US" sz="2200" dirty="0">
              <a:solidFill>
                <a:schemeClr val="bg1"/>
              </a:solidFill>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en-US" sz="2200" dirty="0">
                <a:solidFill>
                  <a:schemeClr val="bg1"/>
                </a:solidFill>
                <a:latin typeface="Segoe UI Light" panose="020B0502040204020203" pitchFamily="34" charset="0"/>
                <a:cs typeface="Segoe UI Light" panose="020B0502040204020203" pitchFamily="34" charset="0"/>
              </a:rPr>
              <a:t>DLP Protected Mapped Drive Access</a:t>
            </a:r>
          </a:p>
          <a:p>
            <a:pPr marL="571500" indent="-571500">
              <a:buFont typeface="Arial" panose="020B0604020202020204" pitchFamily="34" charset="0"/>
              <a:buChar char="•"/>
            </a:pPr>
            <a:endParaRPr lang="en-US" sz="2200" dirty="0">
              <a:solidFill>
                <a:schemeClr val="bg1"/>
              </a:solidFill>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en-US" sz="2200" dirty="0">
                <a:solidFill>
                  <a:schemeClr val="bg1"/>
                </a:solidFill>
                <a:latin typeface="Segoe UI Light" panose="020B0502040204020203" pitchFamily="34" charset="0"/>
                <a:cs typeface="Segoe UI Light" panose="020B0502040204020203" pitchFamily="34" charset="0"/>
              </a:rPr>
              <a:t>External Guest User Folder Sharing &amp; Collaboration</a:t>
            </a:r>
          </a:p>
          <a:p>
            <a:endParaRPr lang="en-US" sz="2200" dirty="0">
              <a:solidFill>
                <a:schemeClr val="bg1"/>
              </a:solidFill>
              <a:latin typeface="Segoe UI Light" panose="020B0502040204020203" pitchFamily="34" charset="0"/>
              <a:cs typeface="Segoe UI Light" panose="020B0502040204020203" pitchFamily="34" charset="0"/>
            </a:endParaRPr>
          </a:p>
          <a:p>
            <a:endParaRPr lang="en-US" sz="2200" dirty="0">
              <a:solidFill>
                <a:schemeClr val="bg1"/>
              </a:solidFill>
              <a:latin typeface="Segoe UI Light" panose="020B0502040204020203" pitchFamily="34" charset="0"/>
              <a:cs typeface="Segoe UI Light" panose="020B0502040204020203" pitchFamily="34" charset="0"/>
            </a:endParaRPr>
          </a:p>
          <a:p>
            <a:r>
              <a:rPr lang="en-US" sz="2400" b="1" dirty="0">
                <a:solidFill>
                  <a:schemeClr val="bg2"/>
                </a:solidFill>
                <a:latin typeface="Segoe UI Light" panose="020B0502040204020203" pitchFamily="34" charset="0"/>
                <a:cs typeface="Segoe UI Light" panose="020B0502040204020203" pitchFamily="34" charset="0"/>
              </a:rPr>
              <a:t>		</a:t>
            </a:r>
            <a:r>
              <a:rPr lang="en-US" sz="2000" b="1" dirty="0">
                <a:solidFill>
                  <a:schemeClr val="bg2"/>
                </a:solidFill>
                <a:latin typeface="Segoe UI Light" panose="020B0502040204020203" pitchFamily="34" charset="0"/>
                <a:cs typeface="Segoe UI Light" panose="020B0502040204020203" pitchFamily="34" charset="0"/>
              </a:rPr>
              <a:t>GDPR ♦ FIPS ♦ HIPAA ♦ FINRA ♦ FEDRAMP ♦ CMMC </a:t>
            </a:r>
          </a:p>
          <a:p>
            <a:pPr marL="571500" indent="-571500">
              <a:buFont typeface="Arial" panose="020B0604020202020204" pitchFamily="34" charset="0"/>
              <a:buChar char="•"/>
            </a:pPr>
            <a:endParaRPr lang="en-US" sz="2200" dirty="0">
              <a:solidFill>
                <a:schemeClr val="bg1"/>
              </a:solidFill>
              <a:latin typeface="Segoe UI Light" panose="020B0502040204020203" pitchFamily="34" charset="0"/>
              <a:cs typeface="Segoe UI Light" panose="020B0502040204020203" pitchFamily="34" charset="0"/>
            </a:endParaRPr>
          </a:p>
        </p:txBody>
      </p:sp>
      <p:pic>
        <p:nvPicPr>
          <p:cNvPr id="20" name="Picture 19" descr="Logo&#10;&#10;Description automatically generated">
            <a:extLst>
              <a:ext uri="{FF2B5EF4-FFF2-40B4-BE49-F238E27FC236}">
                <a16:creationId xmlns:a16="http://schemas.microsoft.com/office/drawing/2014/main" id="{187AED0F-5859-F670-5DBA-509A397D2F31}"/>
              </a:ext>
            </a:extLst>
          </p:cNvPr>
          <p:cNvPicPr>
            <a:picLocks noChangeAspect="1"/>
          </p:cNvPicPr>
          <p:nvPr/>
        </p:nvPicPr>
        <p:blipFill>
          <a:blip r:embed="rId3"/>
          <a:stretch>
            <a:fillRect/>
          </a:stretch>
        </p:blipFill>
        <p:spPr>
          <a:xfrm>
            <a:off x="9337628" y="4902505"/>
            <a:ext cx="2303528" cy="1520329"/>
          </a:xfrm>
          <a:prstGeom prst="rect">
            <a:avLst/>
          </a:prstGeom>
        </p:spPr>
      </p:pic>
    </p:spTree>
    <p:extLst>
      <p:ext uri="{BB962C8B-B14F-4D97-AF65-F5344CB8AC3E}">
        <p14:creationId xmlns:p14="http://schemas.microsoft.com/office/powerpoint/2010/main" val="1321992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WhiteLabel-Chart-Are-Your-Employees-Risking-Sensitive-Company-Data" id="{F4A109B3-A29F-7845-AE85-39B75EFE5268}" vid="{4BDBB940-F069-1C42-83DD-43C8924EEEA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672</Words>
  <Application>Microsoft Office PowerPoint</Application>
  <PresentationFormat>Widescreen</PresentationFormat>
  <Paragraphs>178</Paragraphs>
  <Slides>35</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Arial</vt:lpstr>
      <vt:lpstr>Calibri</vt:lpstr>
      <vt:lpstr>Calibri Light</vt:lpstr>
      <vt:lpstr>Century Gothic</vt:lpstr>
      <vt:lpstr>Helvetica</vt:lpstr>
      <vt:lpstr>inherit</vt:lpstr>
      <vt:lpstr>Segoe UI Light</vt:lpstr>
      <vt:lpstr>sofia_prolight</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 Client</vt:lpstr>
      <vt:lpstr>Map Drive</vt:lpstr>
      <vt:lpstr>PowerPoint Presentation</vt:lpstr>
      <vt:lpstr>MyWorkDrive Web Client</vt:lpstr>
      <vt:lpstr>MyWorkDrive Map Drive Client</vt:lpstr>
      <vt:lpstr>PowerPoint Presentation</vt:lpstr>
      <vt:lpstr>PowerPoint Presentation</vt:lpstr>
      <vt:lpstr>Web Client</vt:lpstr>
      <vt:lpstr>Web Client</vt:lpstr>
      <vt:lpstr>Web Client</vt:lpstr>
      <vt:lpstr>Web Client</vt:lpstr>
      <vt:lpstr>Map Drive</vt:lpstr>
      <vt:lpstr>Map Drive</vt:lpstr>
      <vt:lpstr>MyWorkDrive Server</vt:lpstr>
      <vt:lpstr>MyWorkDrive Web Client</vt:lpstr>
      <vt:lpstr>MyWorkDrive Web Client</vt:lpstr>
      <vt:lpstr>MyWorkDrive Admin</vt:lpstr>
      <vt:lpstr>MyWorkDrive Admin</vt:lpstr>
      <vt:lpstr>MyWorkDrive Admin</vt:lpstr>
      <vt:lpstr>MyWorkDrive Admin</vt:lpstr>
      <vt:lpstr>MyWorkDrive Admin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Daniel Gordon</cp:lastModifiedBy>
  <cp:revision>67</cp:revision>
  <dcterms:created xsi:type="dcterms:W3CDTF">2020-06-19T13:52:51Z</dcterms:created>
  <dcterms:modified xsi:type="dcterms:W3CDTF">2023-07-12T17:29:43Z</dcterms:modified>
</cp:coreProperties>
</file>